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2.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21.jpg" ContentType="image/pn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8484" r:id="rId2"/>
    <p:sldId id="11451" r:id="rId3"/>
    <p:sldId id="11506" r:id="rId4"/>
    <p:sldId id="11504" r:id="rId5"/>
    <p:sldId id="11507" r:id="rId6"/>
    <p:sldId id="11505" r:id="rId7"/>
    <p:sldId id="11508" r:id="rId8"/>
    <p:sldId id="464" r:id="rId9"/>
    <p:sldId id="11509" r:id="rId10"/>
    <p:sldId id="11452" r:id="rId11"/>
    <p:sldId id="11510" r:id="rId12"/>
    <p:sldId id="11446" r:id="rId13"/>
    <p:sldId id="3858" r:id="rId14"/>
    <p:sldId id="11454" r:id="rId15"/>
    <p:sldId id="11511" r:id="rId16"/>
    <p:sldId id="11453" r:id="rId17"/>
    <p:sldId id="11512" r:id="rId18"/>
    <p:sldId id="11455" r:id="rId19"/>
    <p:sldId id="11447" r:id="rId20"/>
    <p:sldId id="955" r:id="rId21"/>
    <p:sldId id="11456" r:id="rId22"/>
    <p:sldId id="11513" r:id="rId23"/>
    <p:sldId id="11516" r:id="rId24"/>
    <p:sldId id="11515" r:id="rId25"/>
    <p:sldId id="11458" r:id="rId26"/>
    <p:sldId id="11459" r:id="rId27"/>
    <p:sldId id="11465" r:id="rId28"/>
    <p:sldId id="11472" r:id="rId29"/>
    <p:sldId id="11473" r:id="rId30"/>
    <p:sldId id="11466" r:id="rId31"/>
    <p:sldId id="11520" r:id="rId32"/>
    <p:sldId id="11519" r:id="rId33"/>
    <p:sldId id="11521" r:id="rId34"/>
    <p:sldId id="11476" r:id="rId35"/>
    <p:sldId id="11477" r:id="rId36"/>
    <p:sldId id="11478" r:id="rId37"/>
    <p:sldId id="11479" r:id="rId38"/>
    <p:sldId id="11480" r:id="rId39"/>
    <p:sldId id="11483" r:id="rId40"/>
    <p:sldId id="11481" r:id="rId41"/>
    <p:sldId id="11482" r:id="rId42"/>
    <p:sldId id="11484" r:id="rId43"/>
    <p:sldId id="11486" r:id="rId44"/>
    <p:sldId id="11485" r:id="rId45"/>
    <p:sldId id="11487" r:id="rId46"/>
    <p:sldId id="11488" r:id="rId47"/>
    <p:sldId id="11489" r:id="rId48"/>
    <p:sldId id="11490" r:id="rId49"/>
    <p:sldId id="11491" r:id="rId50"/>
    <p:sldId id="11492" r:id="rId51"/>
    <p:sldId id="11522" r:id="rId52"/>
    <p:sldId id="11523" r:id="rId53"/>
    <p:sldId id="11494" r:id="rId54"/>
    <p:sldId id="11495" r:id="rId55"/>
    <p:sldId id="11496" r:id="rId56"/>
    <p:sldId id="11497" r:id="rId57"/>
    <p:sldId id="11498" r:id="rId58"/>
    <p:sldId id="11524" r:id="rId59"/>
    <p:sldId id="11525" r:id="rId60"/>
    <p:sldId id="11500" r:id="rId61"/>
    <p:sldId id="11501" r:id="rId62"/>
    <p:sldId id="11502" r:id="rId63"/>
    <p:sldId id="11526" r:id="rId64"/>
    <p:sldId id="11503" r:id="rId65"/>
    <p:sldId id="11448" r:id="rId66"/>
    <p:sldId id="11460" r:id="rId67"/>
    <p:sldId id="11461" r:id="rId68"/>
    <p:sldId id="11464" r:id="rId69"/>
    <p:sldId id="11463" r:id="rId70"/>
  </p:sldIdLst>
  <p:sldSz cx="12192000" cy="6858000"/>
  <p:notesSz cx="6858000" cy="9144000"/>
  <p:custDataLst>
    <p:tags r:id="rId7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3CA2"/>
    <a:srgbClr val="2CF6CC"/>
    <a:srgbClr val="65FFE2"/>
    <a:srgbClr val="3BFFDA"/>
    <a:srgbClr val="00E2B7"/>
    <a:srgbClr val="00C8A2"/>
    <a:srgbClr val="2CF6CD"/>
    <a:srgbClr val="0E1734"/>
    <a:srgbClr val="0D193F"/>
    <a:srgbClr val="0F18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57" autoAdjust="0"/>
    <p:restoredTop sz="95683" autoAdjust="0"/>
  </p:normalViewPr>
  <p:slideViewPr>
    <p:cSldViewPr snapToGrid="0">
      <p:cViewPr varScale="1">
        <p:scale>
          <a:sx n="107" d="100"/>
          <a:sy n="107" d="100"/>
        </p:scale>
        <p:origin x="996" y="102"/>
      </p:cViewPr>
      <p:guideLst/>
    </p:cSldViewPr>
  </p:slideViewPr>
  <p:notesTextViewPr>
    <p:cViewPr>
      <p:scale>
        <a:sx n="1" d="1"/>
        <a:sy n="1" d="1"/>
      </p:scale>
      <p:origin x="0" y="0"/>
    </p:cViewPr>
  </p:notesTextViewPr>
  <p:sorterViewPr>
    <p:cViewPr>
      <p:scale>
        <a:sx n="37" d="100"/>
        <a:sy n="37"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CC5202-0C62-4165-96E2-D7181323223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2416A27B-BFA3-4424-A68E-854027CDB08F}">
      <dgm:prSet/>
      <dgm:spPr/>
      <dgm:t>
        <a:bodyPr/>
        <a:lstStyle/>
        <a:p>
          <a:r>
            <a:rPr lang="en-US">
              <a:solidFill>
                <a:schemeClr val="bg1"/>
              </a:solidFill>
              <a:latin typeface="Times New Roman" panose="02020603050405020304" pitchFamily="18" charset="0"/>
              <a:cs typeface="Times New Roman" panose="02020603050405020304" pitchFamily="18" charset="0"/>
            </a:rPr>
            <a:t>Chức năng: </a:t>
          </a:r>
        </a:p>
      </dgm:t>
    </dgm:pt>
    <dgm:pt modelId="{669AEB6C-0047-4ADD-ACEB-28FEB6D95C32}" type="parTrans" cxnId="{6D3FB8B5-C36C-482B-B1A6-46FF3EC63173}">
      <dgm:prSet/>
      <dgm:spPr/>
      <dgm:t>
        <a:bodyPr/>
        <a:lstStyle/>
        <a:p>
          <a:endParaRPr lang="en-US"/>
        </a:p>
      </dgm:t>
    </dgm:pt>
    <dgm:pt modelId="{D929DBC4-F973-484B-B6F5-16F65CABEAAA}" type="sibTrans" cxnId="{6D3FB8B5-C36C-482B-B1A6-46FF3EC63173}">
      <dgm:prSet/>
      <dgm:spPr/>
      <dgm:t>
        <a:bodyPr/>
        <a:lstStyle/>
        <a:p>
          <a:endParaRPr lang="en-US"/>
        </a:p>
      </dgm:t>
    </dgm:pt>
    <dgm:pt modelId="{73D5E529-4677-4DAC-A5B5-B4D8AB3456DF}">
      <dgm:prSet/>
      <dgm:spPr/>
      <dgm:t>
        <a:bodyPr/>
        <a:lstStyle/>
        <a:p>
          <a:r>
            <a:rPr lang="en-US">
              <a:solidFill>
                <a:schemeClr val="bg1"/>
              </a:solidFill>
              <a:latin typeface="Times New Roman" panose="02020603050405020304" pitchFamily="18" charset="0"/>
              <a:cs typeface="Times New Roman" panose="02020603050405020304" pitchFamily="18" charset="0"/>
            </a:rPr>
            <a:t>DataGridView là đối tượng điều khiển dùng để hiển thị dữ liệu dạng lưới</a:t>
          </a:r>
        </a:p>
      </dgm:t>
    </dgm:pt>
    <dgm:pt modelId="{D267D7BF-6BAB-497B-95C9-7FDA87D2A2EC}" type="parTrans" cxnId="{7E803A5F-20F9-453E-B77D-FAED63171208}">
      <dgm:prSet/>
      <dgm:spPr/>
      <dgm:t>
        <a:bodyPr/>
        <a:lstStyle/>
        <a:p>
          <a:endParaRPr lang="en-US"/>
        </a:p>
      </dgm:t>
    </dgm:pt>
    <dgm:pt modelId="{01CDE0BF-1072-402D-911F-9368FFB0C6DA}" type="sibTrans" cxnId="{7E803A5F-20F9-453E-B77D-FAED63171208}">
      <dgm:prSet/>
      <dgm:spPr/>
      <dgm:t>
        <a:bodyPr/>
        <a:lstStyle/>
        <a:p>
          <a:endParaRPr lang="en-US"/>
        </a:p>
      </dgm:t>
    </dgm:pt>
    <dgm:pt modelId="{25F53FA4-7666-4474-A6C8-E9130B2B323B}">
      <dgm:prSet/>
      <dgm:spPr/>
      <dgm:t>
        <a:bodyPr/>
        <a:lstStyle/>
        <a:p>
          <a:r>
            <a:rPr lang="en-US">
              <a:solidFill>
                <a:schemeClr val="bg1"/>
              </a:solidFill>
              <a:latin typeface="Times New Roman" panose="02020603050405020304" pitchFamily="18" charset="0"/>
              <a:cs typeface="Times New Roman" panose="02020603050405020304" pitchFamily="18" charset="0"/>
            </a:rPr>
            <a:t>Các thuộc tính thường dùng:</a:t>
          </a:r>
        </a:p>
      </dgm:t>
    </dgm:pt>
    <dgm:pt modelId="{DC21E729-9A9E-4B41-B207-830F3B889A8F}" type="parTrans" cxnId="{8D84D76E-D807-4A8C-8C20-5DB53ECB4B5D}">
      <dgm:prSet/>
      <dgm:spPr/>
      <dgm:t>
        <a:bodyPr/>
        <a:lstStyle/>
        <a:p>
          <a:endParaRPr lang="en-US"/>
        </a:p>
      </dgm:t>
    </dgm:pt>
    <dgm:pt modelId="{1A9204E6-4481-40A4-995A-CA5CFEF0F451}" type="sibTrans" cxnId="{8D84D76E-D807-4A8C-8C20-5DB53ECB4B5D}">
      <dgm:prSet/>
      <dgm:spPr/>
      <dgm:t>
        <a:bodyPr/>
        <a:lstStyle/>
        <a:p>
          <a:endParaRPr lang="en-US"/>
        </a:p>
      </dgm:t>
    </dgm:pt>
    <dgm:pt modelId="{80C5D6E0-05EA-4823-9D77-2E637AC57B5D}">
      <dgm:prSet/>
      <dgm:spPr/>
      <dgm:t>
        <a:bodyPr/>
        <a:lstStyle/>
        <a:p>
          <a:r>
            <a:rPr lang="en-US">
              <a:solidFill>
                <a:schemeClr val="bg1"/>
              </a:solidFill>
              <a:latin typeface="Times New Roman" panose="02020603050405020304" pitchFamily="18" charset="0"/>
              <a:cs typeface="Times New Roman" panose="02020603050405020304" pitchFamily="18" charset="0"/>
            </a:rPr>
            <a:t>DataSource: Nguồn dữ liệu của DataGridView</a:t>
          </a:r>
        </a:p>
      </dgm:t>
    </dgm:pt>
    <dgm:pt modelId="{3C45D0E2-E720-4DE9-ABA9-0FDEB88DDBA8}" type="parTrans" cxnId="{FC9834DB-E9BE-4BE1-ACB3-96AC301AF4FF}">
      <dgm:prSet/>
      <dgm:spPr/>
      <dgm:t>
        <a:bodyPr/>
        <a:lstStyle/>
        <a:p>
          <a:endParaRPr lang="en-US"/>
        </a:p>
      </dgm:t>
    </dgm:pt>
    <dgm:pt modelId="{2C0B7A49-E34A-4F31-8489-0565A08C53E3}" type="sibTrans" cxnId="{FC9834DB-E9BE-4BE1-ACB3-96AC301AF4FF}">
      <dgm:prSet/>
      <dgm:spPr/>
      <dgm:t>
        <a:bodyPr/>
        <a:lstStyle/>
        <a:p>
          <a:endParaRPr lang="en-US"/>
        </a:p>
      </dgm:t>
    </dgm:pt>
    <dgm:pt modelId="{61C8504B-5FAB-449B-A86A-DF1560C61A06}">
      <dgm:prSet/>
      <dgm:spPr/>
      <dgm:t>
        <a:bodyPr/>
        <a:lstStyle/>
        <a:p>
          <a:r>
            <a:rPr lang="en-US">
              <a:solidFill>
                <a:schemeClr val="bg1"/>
              </a:solidFill>
              <a:latin typeface="Times New Roman" panose="02020603050405020304" pitchFamily="18" charset="0"/>
              <a:cs typeface="Times New Roman" panose="02020603050405020304" pitchFamily="18" charset="0"/>
            </a:rPr>
            <a:t>Columns: Các cột</a:t>
          </a:r>
        </a:p>
      </dgm:t>
    </dgm:pt>
    <dgm:pt modelId="{C93EFC09-8F91-4025-B5B1-34DD3E099691}" type="parTrans" cxnId="{E7F1142E-0A80-4031-9E38-168F9C51BB24}">
      <dgm:prSet/>
      <dgm:spPr/>
      <dgm:t>
        <a:bodyPr/>
        <a:lstStyle/>
        <a:p>
          <a:endParaRPr lang="en-US"/>
        </a:p>
      </dgm:t>
    </dgm:pt>
    <dgm:pt modelId="{C542D3C0-50A3-4DF9-A0B1-342939242424}" type="sibTrans" cxnId="{E7F1142E-0A80-4031-9E38-168F9C51BB24}">
      <dgm:prSet/>
      <dgm:spPr/>
      <dgm:t>
        <a:bodyPr/>
        <a:lstStyle/>
        <a:p>
          <a:endParaRPr lang="en-US"/>
        </a:p>
      </dgm:t>
    </dgm:pt>
    <dgm:pt modelId="{5F591DE4-C934-410F-9F81-50A3D71C7415}">
      <dgm:prSet/>
      <dgm:spPr/>
      <dgm:t>
        <a:bodyPr/>
        <a:lstStyle/>
        <a:p>
          <a:r>
            <a:rPr lang="en-US">
              <a:solidFill>
                <a:schemeClr val="bg1"/>
              </a:solidFill>
              <a:latin typeface="Times New Roman" panose="02020603050405020304" pitchFamily="18" charset="0"/>
              <a:cs typeface="Times New Roman" panose="02020603050405020304" pitchFamily="18" charset="0"/>
            </a:rPr>
            <a:t>Rows: Các dòng</a:t>
          </a:r>
        </a:p>
      </dgm:t>
    </dgm:pt>
    <dgm:pt modelId="{4C09F12F-E55F-43AE-9859-C710CA02923B}" type="parTrans" cxnId="{BD28624C-2FD3-4863-B8DD-2F8A51365762}">
      <dgm:prSet/>
      <dgm:spPr/>
      <dgm:t>
        <a:bodyPr/>
        <a:lstStyle/>
        <a:p>
          <a:endParaRPr lang="en-US"/>
        </a:p>
      </dgm:t>
    </dgm:pt>
    <dgm:pt modelId="{D5069C4C-4EE9-4A1F-8E09-3D07AA73AA50}" type="sibTrans" cxnId="{BD28624C-2FD3-4863-B8DD-2F8A51365762}">
      <dgm:prSet/>
      <dgm:spPr/>
      <dgm:t>
        <a:bodyPr/>
        <a:lstStyle/>
        <a:p>
          <a:endParaRPr lang="en-US"/>
        </a:p>
      </dgm:t>
    </dgm:pt>
    <dgm:pt modelId="{D7605012-0F7E-49DB-B903-5F73A35231A6}">
      <dgm:prSet/>
      <dgm:spPr/>
      <dgm:t>
        <a:bodyPr/>
        <a:lstStyle/>
        <a:p>
          <a:r>
            <a:rPr lang="en-US">
              <a:solidFill>
                <a:schemeClr val="bg1"/>
              </a:solidFill>
              <a:latin typeface="Times New Roman" panose="02020603050405020304" pitchFamily="18" charset="0"/>
              <a:cs typeface="Times New Roman" panose="02020603050405020304" pitchFamily="18" charset="0"/>
            </a:rPr>
            <a:t>Rows.Count: Số dòng dữ liệu</a:t>
          </a:r>
        </a:p>
      </dgm:t>
    </dgm:pt>
    <dgm:pt modelId="{508720B3-DFCA-4D91-A268-9FFD6A4E549A}" type="parTrans" cxnId="{E7DB1572-34F7-4932-832F-C8456A089118}">
      <dgm:prSet/>
      <dgm:spPr/>
      <dgm:t>
        <a:bodyPr/>
        <a:lstStyle/>
        <a:p>
          <a:endParaRPr lang="en-US"/>
        </a:p>
      </dgm:t>
    </dgm:pt>
    <dgm:pt modelId="{4E4E1321-010A-4F4E-B432-5D98A6B21B06}" type="sibTrans" cxnId="{E7DB1572-34F7-4932-832F-C8456A089118}">
      <dgm:prSet/>
      <dgm:spPr/>
      <dgm:t>
        <a:bodyPr/>
        <a:lstStyle/>
        <a:p>
          <a:endParaRPr lang="en-US"/>
        </a:p>
      </dgm:t>
    </dgm:pt>
    <dgm:pt modelId="{573FF64C-6573-4E8D-B14E-D3DD20405652}" type="pres">
      <dgm:prSet presAssocID="{CACC5202-0C62-4165-96E2-D71813232239}" presName="vert0" presStyleCnt="0">
        <dgm:presLayoutVars>
          <dgm:dir/>
          <dgm:animOne val="branch"/>
          <dgm:animLvl val="lvl"/>
        </dgm:presLayoutVars>
      </dgm:prSet>
      <dgm:spPr/>
    </dgm:pt>
    <dgm:pt modelId="{D1EF5CFD-A290-4D6C-BE7F-3A99996D7F32}" type="pres">
      <dgm:prSet presAssocID="{2416A27B-BFA3-4424-A68E-854027CDB08F}" presName="thickLine" presStyleLbl="alignNode1" presStyleIdx="0" presStyleCnt="2"/>
      <dgm:spPr/>
    </dgm:pt>
    <dgm:pt modelId="{D76563A8-1B23-452B-99D3-AA5E15D16CCC}" type="pres">
      <dgm:prSet presAssocID="{2416A27B-BFA3-4424-A68E-854027CDB08F}" presName="horz1" presStyleCnt="0"/>
      <dgm:spPr/>
    </dgm:pt>
    <dgm:pt modelId="{7F776F62-6731-44F9-AAF1-C070074BFEAE}" type="pres">
      <dgm:prSet presAssocID="{2416A27B-BFA3-4424-A68E-854027CDB08F}" presName="tx1" presStyleLbl="revTx" presStyleIdx="0" presStyleCnt="7"/>
      <dgm:spPr/>
    </dgm:pt>
    <dgm:pt modelId="{9CFE258C-5D43-45E7-AADE-11A91CA58BFC}" type="pres">
      <dgm:prSet presAssocID="{2416A27B-BFA3-4424-A68E-854027CDB08F}" presName="vert1" presStyleCnt="0"/>
      <dgm:spPr/>
    </dgm:pt>
    <dgm:pt modelId="{975358F0-FA35-41AE-A54D-8FD1DD71B732}" type="pres">
      <dgm:prSet presAssocID="{73D5E529-4677-4DAC-A5B5-B4D8AB3456DF}" presName="vertSpace2a" presStyleCnt="0"/>
      <dgm:spPr/>
    </dgm:pt>
    <dgm:pt modelId="{53B87DA6-9497-4144-BF54-7F34301E96EA}" type="pres">
      <dgm:prSet presAssocID="{73D5E529-4677-4DAC-A5B5-B4D8AB3456DF}" presName="horz2" presStyleCnt="0"/>
      <dgm:spPr/>
    </dgm:pt>
    <dgm:pt modelId="{B67BCDC1-625A-4DD6-8A1B-E5EF91AFC3F6}" type="pres">
      <dgm:prSet presAssocID="{73D5E529-4677-4DAC-A5B5-B4D8AB3456DF}" presName="horzSpace2" presStyleCnt="0"/>
      <dgm:spPr/>
    </dgm:pt>
    <dgm:pt modelId="{9C9B0F62-C5F8-4500-9ABF-5C6378C1B23A}" type="pres">
      <dgm:prSet presAssocID="{73D5E529-4677-4DAC-A5B5-B4D8AB3456DF}" presName="tx2" presStyleLbl="revTx" presStyleIdx="1" presStyleCnt="7"/>
      <dgm:spPr/>
    </dgm:pt>
    <dgm:pt modelId="{B04E091A-E139-4FF2-B2E2-8B1DD5899F14}" type="pres">
      <dgm:prSet presAssocID="{73D5E529-4677-4DAC-A5B5-B4D8AB3456DF}" presName="vert2" presStyleCnt="0"/>
      <dgm:spPr/>
    </dgm:pt>
    <dgm:pt modelId="{D2B2E1AC-5D5A-479D-AAAA-AEC97BF604BA}" type="pres">
      <dgm:prSet presAssocID="{73D5E529-4677-4DAC-A5B5-B4D8AB3456DF}" presName="thinLine2b" presStyleLbl="callout" presStyleIdx="0" presStyleCnt="5"/>
      <dgm:spPr/>
    </dgm:pt>
    <dgm:pt modelId="{58C1CA96-26F3-40CF-A546-984C12B590DE}" type="pres">
      <dgm:prSet presAssocID="{73D5E529-4677-4DAC-A5B5-B4D8AB3456DF}" presName="vertSpace2b" presStyleCnt="0"/>
      <dgm:spPr/>
    </dgm:pt>
    <dgm:pt modelId="{18A3A337-5E53-40D1-9942-A2089654319E}" type="pres">
      <dgm:prSet presAssocID="{25F53FA4-7666-4474-A6C8-E9130B2B323B}" presName="thickLine" presStyleLbl="alignNode1" presStyleIdx="1" presStyleCnt="2"/>
      <dgm:spPr/>
    </dgm:pt>
    <dgm:pt modelId="{74F38455-FDC0-4ED5-AF37-138C13127336}" type="pres">
      <dgm:prSet presAssocID="{25F53FA4-7666-4474-A6C8-E9130B2B323B}" presName="horz1" presStyleCnt="0"/>
      <dgm:spPr/>
    </dgm:pt>
    <dgm:pt modelId="{A720DB59-19F8-49BD-AEF9-B0E75B8EC8F3}" type="pres">
      <dgm:prSet presAssocID="{25F53FA4-7666-4474-A6C8-E9130B2B323B}" presName="tx1" presStyleLbl="revTx" presStyleIdx="2" presStyleCnt="7"/>
      <dgm:spPr/>
    </dgm:pt>
    <dgm:pt modelId="{3CD24CE8-7E37-4A11-86F4-3CBC7701D525}" type="pres">
      <dgm:prSet presAssocID="{25F53FA4-7666-4474-A6C8-E9130B2B323B}" presName="vert1" presStyleCnt="0"/>
      <dgm:spPr/>
    </dgm:pt>
    <dgm:pt modelId="{504AFA27-19A3-4847-ABE5-B59CC18E36FC}" type="pres">
      <dgm:prSet presAssocID="{80C5D6E0-05EA-4823-9D77-2E637AC57B5D}" presName="vertSpace2a" presStyleCnt="0"/>
      <dgm:spPr/>
    </dgm:pt>
    <dgm:pt modelId="{4101C7BB-AD5C-4EC6-B2E0-4240FBE038E1}" type="pres">
      <dgm:prSet presAssocID="{80C5D6E0-05EA-4823-9D77-2E637AC57B5D}" presName="horz2" presStyleCnt="0"/>
      <dgm:spPr/>
    </dgm:pt>
    <dgm:pt modelId="{526F5D19-3D61-4D41-AD8A-E4962D846EEC}" type="pres">
      <dgm:prSet presAssocID="{80C5D6E0-05EA-4823-9D77-2E637AC57B5D}" presName="horzSpace2" presStyleCnt="0"/>
      <dgm:spPr/>
    </dgm:pt>
    <dgm:pt modelId="{A94A2FBA-CF31-421A-B55C-F49856196834}" type="pres">
      <dgm:prSet presAssocID="{80C5D6E0-05EA-4823-9D77-2E637AC57B5D}" presName="tx2" presStyleLbl="revTx" presStyleIdx="3" presStyleCnt="7"/>
      <dgm:spPr/>
    </dgm:pt>
    <dgm:pt modelId="{5D2654CD-EFA9-4204-A828-36916643BB6F}" type="pres">
      <dgm:prSet presAssocID="{80C5D6E0-05EA-4823-9D77-2E637AC57B5D}" presName="vert2" presStyleCnt="0"/>
      <dgm:spPr/>
    </dgm:pt>
    <dgm:pt modelId="{EA91569C-FAD1-4DD5-88C2-4C7E35090428}" type="pres">
      <dgm:prSet presAssocID="{80C5D6E0-05EA-4823-9D77-2E637AC57B5D}" presName="thinLine2b" presStyleLbl="callout" presStyleIdx="1" presStyleCnt="5"/>
      <dgm:spPr/>
    </dgm:pt>
    <dgm:pt modelId="{F0FA9B94-E77C-4656-B495-ED82136E1AEC}" type="pres">
      <dgm:prSet presAssocID="{80C5D6E0-05EA-4823-9D77-2E637AC57B5D}" presName="vertSpace2b" presStyleCnt="0"/>
      <dgm:spPr/>
    </dgm:pt>
    <dgm:pt modelId="{A13B82D7-3AAF-4ADD-98EB-2FEC221409DE}" type="pres">
      <dgm:prSet presAssocID="{61C8504B-5FAB-449B-A86A-DF1560C61A06}" presName="horz2" presStyleCnt="0"/>
      <dgm:spPr/>
    </dgm:pt>
    <dgm:pt modelId="{AD9D2B65-7CEE-45BB-B14E-C21D0E605D35}" type="pres">
      <dgm:prSet presAssocID="{61C8504B-5FAB-449B-A86A-DF1560C61A06}" presName="horzSpace2" presStyleCnt="0"/>
      <dgm:spPr/>
    </dgm:pt>
    <dgm:pt modelId="{4B1D7BF3-FE2F-4EAA-86C9-DEC8C9B9072C}" type="pres">
      <dgm:prSet presAssocID="{61C8504B-5FAB-449B-A86A-DF1560C61A06}" presName="tx2" presStyleLbl="revTx" presStyleIdx="4" presStyleCnt="7"/>
      <dgm:spPr/>
    </dgm:pt>
    <dgm:pt modelId="{A3AFD008-7097-4BA1-8DED-79A1294C1EDE}" type="pres">
      <dgm:prSet presAssocID="{61C8504B-5FAB-449B-A86A-DF1560C61A06}" presName="vert2" presStyleCnt="0"/>
      <dgm:spPr/>
    </dgm:pt>
    <dgm:pt modelId="{3C2E1556-3F62-40D0-B283-1D9DA32A2B0A}" type="pres">
      <dgm:prSet presAssocID="{61C8504B-5FAB-449B-A86A-DF1560C61A06}" presName="thinLine2b" presStyleLbl="callout" presStyleIdx="2" presStyleCnt="5"/>
      <dgm:spPr/>
    </dgm:pt>
    <dgm:pt modelId="{D4088C15-8A19-4854-A380-27C1ADE548E8}" type="pres">
      <dgm:prSet presAssocID="{61C8504B-5FAB-449B-A86A-DF1560C61A06}" presName="vertSpace2b" presStyleCnt="0"/>
      <dgm:spPr/>
    </dgm:pt>
    <dgm:pt modelId="{71D7492F-C077-4CAF-BC74-D57EDBB022BA}" type="pres">
      <dgm:prSet presAssocID="{5F591DE4-C934-410F-9F81-50A3D71C7415}" presName="horz2" presStyleCnt="0"/>
      <dgm:spPr/>
    </dgm:pt>
    <dgm:pt modelId="{0CA8798E-B823-423C-91F6-78ED167C86A3}" type="pres">
      <dgm:prSet presAssocID="{5F591DE4-C934-410F-9F81-50A3D71C7415}" presName="horzSpace2" presStyleCnt="0"/>
      <dgm:spPr/>
    </dgm:pt>
    <dgm:pt modelId="{7A53FB7B-4EC8-4EBA-AA99-7C9691648285}" type="pres">
      <dgm:prSet presAssocID="{5F591DE4-C934-410F-9F81-50A3D71C7415}" presName="tx2" presStyleLbl="revTx" presStyleIdx="5" presStyleCnt="7"/>
      <dgm:spPr/>
    </dgm:pt>
    <dgm:pt modelId="{9454D4CC-B1E5-411C-AF00-D7AE60CB2805}" type="pres">
      <dgm:prSet presAssocID="{5F591DE4-C934-410F-9F81-50A3D71C7415}" presName="vert2" presStyleCnt="0"/>
      <dgm:spPr/>
    </dgm:pt>
    <dgm:pt modelId="{CAB6CBA9-FCD4-4CD9-BCDA-D8C67DC60814}" type="pres">
      <dgm:prSet presAssocID="{5F591DE4-C934-410F-9F81-50A3D71C7415}" presName="thinLine2b" presStyleLbl="callout" presStyleIdx="3" presStyleCnt="5"/>
      <dgm:spPr/>
    </dgm:pt>
    <dgm:pt modelId="{66BB3E2C-DCB7-46B6-AE9C-ADD0EFEB0242}" type="pres">
      <dgm:prSet presAssocID="{5F591DE4-C934-410F-9F81-50A3D71C7415}" presName="vertSpace2b" presStyleCnt="0"/>
      <dgm:spPr/>
    </dgm:pt>
    <dgm:pt modelId="{426255EA-9923-4C17-BBFD-0275B72347A6}" type="pres">
      <dgm:prSet presAssocID="{D7605012-0F7E-49DB-B903-5F73A35231A6}" presName="horz2" presStyleCnt="0"/>
      <dgm:spPr/>
    </dgm:pt>
    <dgm:pt modelId="{48B9B63C-6CAD-44F8-95D7-C1B7A73D7E70}" type="pres">
      <dgm:prSet presAssocID="{D7605012-0F7E-49DB-B903-5F73A35231A6}" presName="horzSpace2" presStyleCnt="0"/>
      <dgm:spPr/>
    </dgm:pt>
    <dgm:pt modelId="{8FBAA211-8930-4F89-B137-1A6D4ABFA686}" type="pres">
      <dgm:prSet presAssocID="{D7605012-0F7E-49DB-B903-5F73A35231A6}" presName="tx2" presStyleLbl="revTx" presStyleIdx="6" presStyleCnt="7"/>
      <dgm:spPr/>
    </dgm:pt>
    <dgm:pt modelId="{A716FABA-9E24-4B2B-8C37-30BD6F24A16B}" type="pres">
      <dgm:prSet presAssocID="{D7605012-0F7E-49DB-B903-5F73A35231A6}" presName="vert2" presStyleCnt="0"/>
      <dgm:spPr/>
    </dgm:pt>
    <dgm:pt modelId="{FC7A7E07-A777-46CC-AE8F-6C00C9A1E025}" type="pres">
      <dgm:prSet presAssocID="{D7605012-0F7E-49DB-B903-5F73A35231A6}" presName="thinLine2b" presStyleLbl="callout" presStyleIdx="4" presStyleCnt="5"/>
      <dgm:spPr/>
    </dgm:pt>
    <dgm:pt modelId="{5C45CD5B-8872-4E3F-9C24-BA1A29D20F71}" type="pres">
      <dgm:prSet presAssocID="{D7605012-0F7E-49DB-B903-5F73A35231A6}" presName="vertSpace2b" presStyleCnt="0"/>
      <dgm:spPr/>
    </dgm:pt>
  </dgm:ptLst>
  <dgm:cxnLst>
    <dgm:cxn modelId="{F2776D1B-985E-4F80-835E-008F656CE64D}" type="presOf" srcId="{5F591DE4-C934-410F-9F81-50A3D71C7415}" destId="{7A53FB7B-4EC8-4EBA-AA99-7C9691648285}" srcOrd="0" destOrd="0" presId="urn:microsoft.com/office/officeart/2008/layout/LinedList"/>
    <dgm:cxn modelId="{8E79AA1D-FAEB-48A2-A3F3-2BFD460ED910}" type="presOf" srcId="{2416A27B-BFA3-4424-A68E-854027CDB08F}" destId="{7F776F62-6731-44F9-AAF1-C070074BFEAE}" srcOrd="0" destOrd="0" presId="urn:microsoft.com/office/officeart/2008/layout/LinedList"/>
    <dgm:cxn modelId="{E7F1142E-0A80-4031-9E38-168F9C51BB24}" srcId="{25F53FA4-7666-4474-A6C8-E9130B2B323B}" destId="{61C8504B-5FAB-449B-A86A-DF1560C61A06}" srcOrd="1" destOrd="0" parTransId="{C93EFC09-8F91-4025-B5B1-34DD3E099691}" sibTransId="{C542D3C0-50A3-4DF9-A0B1-342939242424}"/>
    <dgm:cxn modelId="{3FAA5539-DB31-4999-96B2-FB0D141DAFD5}" type="presOf" srcId="{CACC5202-0C62-4165-96E2-D71813232239}" destId="{573FF64C-6573-4E8D-B14E-D3DD20405652}" srcOrd="0" destOrd="0" presId="urn:microsoft.com/office/officeart/2008/layout/LinedList"/>
    <dgm:cxn modelId="{5167D83B-C426-4305-B961-650F40CD8413}" type="presOf" srcId="{73D5E529-4677-4DAC-A5B5-B4D8AB3456DF}" destId="{9C9B0F62-C5F8-4500-9ABF-5C6378C1B23A}" srcOrd="0" destOrd="0" presId="urn:microsoft.com/office/officeart/2008/layout/LinedList"/>
    <dgm:cxn modelId="{0998E65D-A9EC-4BDE-BE97-7AEC667130B4}" type="presOf" srcId="{80C5D6E0-05EA-4823-9D77-2E637AC57B5D}" destId="{A94A2FBA-CF31-421A-B55C-F49856196834}" srcOrd="0" destOrd="0" presId="urn:microsoft.com/office/officeart/2008/layout/LinedList"/>
    <dgm:cxn modelId="{7E803A5F-20F9-453E-B77D-FAED63171208}" srcId="{2416A27B-BFA3-4424-A68E-854027CDB08F}" destId="{73D5E529-4677-4DAC-A5B5-B4D8AB3456DF}" srcOrd="0" destOrd="0" parTransId="{D267D7BF-6BAB-497B-95C9-7FDA87D2A2EC}" sibTransId="{01CDE0BF-1072-402D-911F-9368FFB0C6DA}"/>
    <dgm:cxn modelId="{BD28624C-2FD3-4863-B8DD-2F8A51365762}" srcId="{25F53FA4-7666-4474-A6C8-E9130B2B323B}" destId="{5F591DE4-C934-410F-9F81-50A3D71C7415}" srcOrd="2" destOrd="0" parTransId="{4C09F12F-E55F-43AE-9859-C710CA02923B}" sibTransId="{D5069C4C-4EE9-4A1F-8E09-3D07AA73AA50}"/>
    <dgm:cxn modelId="{8D84D76E-D807-4A8C-8C20-5DB53ECB4B5D}" srcId="{CACC5202-0C62-4165-96E2-D71813232239}" destId="{25F53FA4-7666-4474-A6C8-E9130B2B323B}" srcOrd="1" destOrd="0" parTransId="{DC21E729-9A9E-4B41-B207-830F3B889A8F}" sibTransId="{1A9204E6-4481-40A4-995A-CA5CFEF0F451}"/>
    <dgm:cxn modelId="{E7DB1572-34F7-4932-832F-C8456A089118}" srcId="{25F53FA4-7666-4474-A6C8-E9130B2B323B}" destId="{D7605012-0F7E-49DB-B903-5F73A35231A6}" srcOrd="3" destOrd="0" parTransId="{508720B3-DFCA-4D91-A268-9FFD6A4E549A}" sibTransId="{4E4E1321-010A-4F4E-B432-5D98A6B21B06}"/>
    <dgm:cxn modelId="{8911FB74-186F-4E45-A997-ECE91DB51A14}" type="presOf" srcId="{D7605012-0F7E-49DB-B903-5F73A35231A6}" destId="{8FBAA211-8930-4F89-B137-1A6D4ABFA686}" srcOrd="0" destOrd="0" presId="urn:microsoft.com/office/officeart/2008/layout/LinedList"/>
    <dgm:cxn modelId="{43AA5C92-1BDC-465A-93B4-65A898D15A52}" type="presOf" srcId="{25F53FA4-7666-4474-A6C8-E9130B2B323B}" destId="{A720DB59-19F8-49BD-AEF9-B0E75B8EC8F3}" srcOrd="0" destOrd="0" presId="urn:microsoft.com/office/officeart/2008/layout/LinedList"/>
    <dgm:cxn modelId="{38234D9B-741A-4A04-8D33-F89DE620EE4E}" type="presOf" srcId="{61C8504B-5FAB-449B-A86A-DF1560C61A06}" destId="{4B1D7BF3-FE2F-4EAA-86C9-DEC8C9B9072C}" srcOrd="0" destOrd="0" presId="urn:microsoft.com/office/officeart/2008/layout/LinedList"/>
    <dgm:cxn modelId="{6D3FB8B5-C36C-482B-B1A6-46FF3EC63173}" srcId="{CACC5202-0C62-4165-96E2-D71813232239}" destId="{2416A27B-BFA3-4424-A68E-854027CDB08F}" srcOrd="0" destOrd="0" parTransId="{669AEB6C-0047-4ADD-ACEB-28FEB6D95C32}" sibTransId="{D929DBC4-F973-484B-B6F5-16F65CABEAAA}"/>
    <dgm:cxn modelId="{FC9834DB-E9BE-4BE1-ACB3-96AC301AF4FF}" srcId="{25F53FA4-7666-4474-A6C8-E9130B2B323B}" destId="{80C5D6E0-05EA-4823-9D77-2E637AC57B5D}" srcOrd="0" destOrd="0" parTransId="{3C45D0E2-E720-4DE9-ABA9-0FDEB88DDBA8}" sibTransId="{2C0B7A49-E34A-4F31-8489-0565A08C53E3}"/>
    <dgm:cxn modelId="{6E607C5D-104E-4125-861A-FED6DBC5D84D}" type="presParOf" srcId="{573FF64C-6573-4E8D-B14E-D3DD20405652}" destId="{D1EF5CFD-A290-4D6C-BE7F-3A99996D7F32}" srcOrd="0" destOrd="0" presId="urn:microsoft.com/office/officeart/2008/layout/LinedList"/>
    <dgm:cxn modelId="{6E9580B5-C696-4E01-B48F-4B7436A0BAF6}" type="presParOf" srcId="{573FF64C-6573-4E8D-B14E-D3DD20405652}" destId="{D76563A8-1B23-452B-99D3-AA5E15D16CCC}" srcOrd="1" destOrd="0" presId="urn:microsoft.com/office/officeart/2008/layout/LinedList"/>
    <dgm:cxn modelId="{142C54DA-28A7-4869-8DA4-3BC02A008071}" type="presParOf" srcId="{D76563A8-1B23-452B-99D3-AA5E15D16CCC}" destId="{7F776F62-6731-44F9-AAF1-C070074BFEAE}" srcOrd="0" destOrd="0" presId="urn:microsoft.com/office/officeart/2008/layout/LinedList"/>
    <dgm:cxn modelId="{9215425A-EF98-48A0-B4E2-21674EF6561D}" type="presParOf" srcId="{D76563A8-1B23-452B-99D3-AA5E15D16CCC}" destId="{9CFE258C-5D43-45E7-AADE-11A91CA58BFC}" srcOrd="1" destOrd="0" presId="urn:microsoft.com/office/officeart/2008/layout/LinedList"/>
    <dgm:cxn modelId="{29DEF2E6-3243-4F9A-A2D2-7A87CDABDCCE}" type="presParOf" srcId="{9CFE258C-5D43-45E7-AADE-11A91CA58BFC}" destId="{975358F0-FA35-41AE-A54D-8FD1DD71B732}" srcOrd="0" destOrd="0" presId="urn:microsoft.com/office/officeart/2008/layout/LinedList"/>
    <dgm:cxn modelId="{7F3DDEC4-C974-49DB-A358-EC4AF527D811}" type="presParOf" srcId="{9CFE258C-5D43-45E7-AADE-11A91CA58BFC}" destId="{53B87DA6-9497-4144-BF54-7F34301E96EA}" srcOrd="1" destOrd="0" presId="urn:microsoft.com/office/officeart/2008/layout/LinedList"/>
    <dgm:cxn modelId="{DBF45634-CCC6-48E3-8261-6620C0F4E922}" type="presParOf" srcId="{53B87DA6-9497-4144-BF54-7F34301E96EA}" destId="{B67BCDC1-625A-4DD6-8A1B-E5EF91AFC3F6}" srcOrd="0" destOrd="0" presId="urn:microsoft.com/office/officeart/2008/layout/LinedList"/>
    <dgm:cxn modelId="{7F905113-4F8E-42FA-89E7-1560E2C528C5}" type="presParOf" srcId="{53B87DA6-9497-4144-BF54-7F34301E96EA}" destId="{9C9B0F62-C5F8-4500-9ABF-5C6378C1B23A}" srcOrd="1" destOrd="0" presId="urn:microsoft.com/office/officeart/2008/layout/LinedList"/>
    <dgm:cxn modelId="{AC71A879-3F14-488F-93A9-07DBB3574E55}" type="presParOf" srcId="{53B87DA6-9497-4144-BF54-7F34301E96EA}" destId="{B04E091A-E139-4FF2-B2E2-8B1DD5899F14}" srcOrd="2" destOrd="0" presId="urn:microsoft.com/office/officeart/2008/layout/LinedList"/>
    <dgm:cxn modelId="{5578945E-5A9B-494A-BB65-2AC27BFFEE57}" type="presParOf" srcId="{9CFE258C-5D43-45E7-AADE-11A91CA58BFC}" destId="{D2B2E1AC-5D5A-479D-AAAA-AEC97BF604BA}" srcOrd="2" destOrd="0" presId="urn:microsoft.com/office/officeart/2008/layout/LinedList"/>
    <dgm:cxn modelId="{8AC271F4-5829-4A5F-9CA9-7D00DD7D20E9}" type="presParOf" srcId="{9CFE258C-5D43-45E7-AADE-11A91CA58BFC}" destId="{58C1CA96-26F3-40CF-A546-984C12B590DE}" srcOrd="3" destOrd="0" presId="urn:microsoft.com/office/officeart/2008/layout/LinedList"/>
    <dgm:cxn modelId="{FF1C6661-3E8A-452A-9F8A-D80F287BCE61}" type="presParOf" srcId="{573FF64C-6573-4E8D-B14E-D3DD20405652}" destId="{18A3A337-5E53-40D1-9942-A2089654319E}" srcOrd="2" destOrd="0" presId="urn:microsoft.com/office/officeart/2008/layout/LinedList"/>
    <dgm:cxn modelId="{8E9762B0-9E38-4AC5-907D-D84B23F37248}" type="presParOf" srcId="{573FF64C-6573-4E8D-B14E-D3DD20405652}" destId="{74F38455-FDC0-4ED5-AF37-138C13127336}" srcOrd="3" destOrd="0" presId="urn:microsoft.com/office/officeart/2008/layout/LinedList"/>
    <dgm:cxn modelId="{0892828D-62DD-498B-9423-CCB9B16CEBBE}" type="presParOf" srcId="{74F38455-FDC0-4ED5-AF37-138C13127336}" destId="{A720DB59-19F8-49BD-AEF9-B0E75B8EC8F3}" srcOrd="0" destOrd="0" presId="urn:microsoft.com/office/officeart/2008/layout/LinedList"/>
    <dgm:cxn modelId="{CDCF11E2-DE6B-4EC4-99C7-27F1EEA30843}" type="presParOf" srcId="{74F38455-FDC0-4ED5-AF37-138C13127336}" destId="{3CD24CE8-7E37-4A11-86F4-3CBC7701D525}" srcOrd="1" destOrd="0" presId="urn:microsoft.com/office/officeart/2008/layout/LinedList"/>
    <dgm:cxn modelId="{9424085F-9172-4DE4-8601-7A0D53205D79}" type="presParOf" srcId="{3CD24CE8-7E37-4A11-86F4-3CBC7701D525}" destId="{504AFA27-19A3-4847-ABE5-B59CC18E36FC}" srcOrd="0" destOrd="0" presId="urn:microsoft.com/office/officeart/2008/layout/LinedList"/>
    <dgm:cxn modelId="{A417F09B-C1B6-4279-BE18-6161B154F14D}" type="presParOf" srcId="{3CD24CE8-7E37-4A11-86F4-3CBC7701D525}" destId="{4101C7BB-AD5C-4EC6-B2E0-4240FBE038E1}" srcOrd="1" destOrd="0" presId="urn:microsoft.com/office/officeart/2008/layout/LinedList"/>
    <dgm:cxn modelId="{D3BB7368-0A24-4BB2-95C8-20F0CDAA6B2A}" type="presParOf" srcId="{4101C7BB-AD5C-4EC6-B2E0-4240FBE038E1}" destId="{526F5D19-3D61-4D41-AD8A-E4962D846EEC}" srcOrd="0" destOrd="0" presId="urn:microsoft.com/office/officeart/2008/layout/LinedList"/>
    <dgm:cxn modelId="{47A18731-7FA8-4254-8A58-80D95E13498C}" type="presParOf" srcId="{4101C7BB-AD5C-4EC6-B2E0-4240FBE038E1}" destId="{A94A2FBA-CF31-421A-B55C-F49856196834}" srcOrd="1" destOrd="0" presId="urn:microsoft.com/office/officeart/2008/layout/LinedList"/>
    <dgm:cxn modelId="{C3022D42-287F-4D27-B1E7-6D18A13D010E}" type="presParOf" srcId="{4101C7BB-AD5C-4EC6-B2E0-4240FBE038E1}" destId="{5D2654CD-EFA9-4204-A828-36916643BB6F}" srcOrd="2" destOrd="0" presId="urn:microsoft.com/office/officeart/2008/layout/LinedList"/>
    <dgm:cxn modelId="{CD192D37-7A14-4CDC-9885-1CCBDF39DE6D}" type="presParOf" srcId="{3CD24CE8-7E37-4A11-86F4-3CBC7701D525}" destId="{EA91569C-FAD1-4DD5-88C2-4C7E35090428}" srcOrd="2" destOrd="0" presId="urn:microsoft.com/office/officeart/2008/layout/LinedList"/>
    <dgm:cxn modelId="{A4F3B1EF-AA5F-4D79-A3D2-4992AC516B64}" type="presParOf" srcId="{3CD24CE8-7E37-4A11-86F4-3CBC7701D525}" destId="{F0FA9B94-E77C-4656-B495-ED82136E1AEC}" srcOrd="3" destOrd="0" presId="urn:microsoft.com/office/officeart/2008/layout/LinedList"/>
    <dgm:cxn modelId="{CE8F6169-1A51-4002-9B69-63E9E3BF9881}" type="presParOf" srcId="{3CD24CE8-7E37-4A11-86F4-3CBC7701D525}" destId="{A13B82D7-3AAF-4ADD-98EB-2FEC221409DE}" srcOrd="4" destOrd="0" presId="urn:microsoft.com/office/officeart/2008/layout/LinedList"/>
    <dgm:cxn modelId="{19D0B992-741F-41F6-A43D-C8D1D89CF351}" type="presParOf" srcId="{A13B82D7-3AAF-4ADD-98EB-2FEC221409DE}" destId="{AD9D2B65-7CEE-45BB-B14E-C21D0E605D35}" srcOrd="0" destOrd="0" presId="urn:microsoft.com/office/officeart/2008/layout/LinedList"/>
    <dgm:cxn modelId="{7A6D28AC-7A07-49BA-85DB-CA768C504146}" type="presParOf" srcId="{A13B82D7-3AAF-4ADD-98EB-2FEC221409DE}" destId="{4B1D7BF3-FE2F-4EAA-86C9-DEC8C9B9072C}" srcOrd="1" destOrd="0" presId="urn:microsoft.com/office/officeart/2008/layout/LinedList"/>
    <dgm:cxn modelId="{70462EDD-FEFC-4007-ABB4-171D0B606A06}" type="presParOf" srcId="{A13B82D7-3AAF-4ADD-98EB-2FEC221409DE}" destId="{A3AFD008-7097-4BA1-8DED-79A1294C1EDE}" srcOrd="2" destOrd="0" presId="urn:microsoft.com/office/officeart/2008/layout/LinedList"/>
    <dgm:cxn modelId="{96F2186E-0594-48CA-8313-FD7BD9C46897}" type="presParOf" srcId="{3CD24CE8-7E37-4A11-86F4-3CBC7701D525}" destId="{3C2E1556-3F62-40D0-B283-1D9DA32A2B0A}" srcOrd="5" destOrd="0" presId="urn:microsoft.com/office/officeart/2008/layout/LinedList"/>
    <dgm:cxn modelId="{4C0689C9-262F-4551-9A07-B7C5FE7D3FD4}" type="presParOf" srcId="{3CD24CE8-7E37-4A11-86F4-3CBC7701D525}" destId="{D4088C15-8A19-4854-A380-27C1ADE548E8}" srcOrd="6" destOrd="0" presId="urn:microsoft.com/office/officeart/2008/layout/LinedList"/>
    <dgm:cxn modelId="{52D0CE68-56D3-4D49-9C01-215DDF78195A}" type="presParOf" srcId="{3CD24CE8-7E37-4A11-86F4-3CBC7701D525}" destId="{71D7492F-C077-4CAF-BC74-D57EDBB022BA}" srcOrd="7" destOrd="0" presId="urn:microsoft.com/office/officeart/2008/layout/LinedList"/>
    <dgm:cxn modelId="{2F13BB00-0BC9-458F-8272-2345B76C0480}" type="presParOf" srcId="{71D7492F-C077-4CAF-BC74-D57EDBB022BA}" destId="{0CA8798E-B823-423C-91F6-78ED167C86A3}" srcOrd="0" destOrd="0" presId="urn:microsoft.com/office/officeart/2008/layout/LinedList"/>
    <dgm:cxn modelId="{A0E7F00A-CFA1-49BB-849A-FD0CC82D2264}" type="presParOf" srcId="{71D7492F-C077-4CAF-BC74-D57EDBB022BA}" destId="{7A53FB7B-4EC8-4EBA-AA99-7C9691648285}" srcOrd="1" destOrd="0" presId="urn:microsoft.com/office/officeart/2008/layout/LinedList"/>
    <dgm:cxn modelId="{7767575A-5B62-4BF4-ADEB-780996A875BE}" type="presParOf" srcId="{71D7492F-C077-4CAF-BC74-D57EDBB022BA}" destId="{9454D4CC-B1E5-411C-AF00-D7AE60CB2805}" srcOrd="2" destOrd="0" presId="urn:microsoft.com/office/officeart/2008/layout/LinedList"/>
    <dgm:cxn modelId="{236B8FA7-8500-473D-A584-D7477D96666C}" type="presParOf" srcId="{3CD24CE8-7E37-4A11-86F4-3CBC7701D525}" destId="{CAB6CBA9-FCD4-4CD9-BCDA-D8C67DC60814}" srcOrd="8" destOrd="0" presId="urn:microsoft.com/office/officeart/2008/layout/LinedList"/>
    <dgm:cxn modelId="{1806A9DA-A7D0-4EA3-8504-C77525469549}" type="presParOf" srcId="{3CD24CE8-7E37-4A11-86F4-3CBC7701D525}" destId="{66BB3E2C-DCB7-46B6-AE9C-ADD0EFEB0242}" srcOrd="9" destOrd="0" presId="urn:microsoft.com/office/officeart/2008/layout/LinedList"/>
    <dgm:cxn modelId="{5399D268-BFD0-461A-B9C0-2CA0F4D47FE4}" type="presParOf" srcId="{3CD24CE8-7E37-4A11-86F4-3CBC7701D525}" destId="{426255EA-9923-4C17-BBFD-0275B72347A6}" srcOrd="10" destOrd="0" presId="urn:microsoft.com/office/officeart/2008/layout/LinedList"/>
    <dgm:cxn modelId="{5C1AC831-CB44-41F3-A7EB-2D1DA5968218}" type="presParOf" srcId="{426255EA-9923-4C17-BBFD-0275B72347A6}" destId="{48B9B63C-6CAD-44F8-95D7-C1B7A73D7E70}" srcOrd="0" destOrd="0" presId="urn:microsoft.com/office/officeart/2008/layout/LinedList"/>
    <dgm:cxn modelId="{52820F66-99A6-46F9-B385-3FAF9B5F4C28}" type="presParOf" srcId="{426255EA-9923-4C17-BBFD-0275B72347A6}" destId="{8FBAA211-8930-4F89-B137-1A6D4ABFA686}" srcOrd="1" destOrd="0" presId="urn:microsoft.com/office/officeart/2008/layout/LinedList"/>
    <dgm:cxn modelId="{5D8E9169-4FD2-4069-B338-A686CC1E49FD}" type="presParOf" srcId="{426255EA-9923-4C17-BBFD-0275B72347A6}" destId="{A716FABA-9E24-4B2B-8C37-30BD6F24A16B}" srcOrd="2" destOrd="0" presId="urn:microsoft.com/office/officeart/2008/layout/LinedList"/>
    <dgm:cxn modelId="{362D2F17-E451-4C34-9FB5-0FE5AE4DE994}" type="presParOf" srcId="{3CD24CE8-7E37-4A11-86F4-3CBC7701D525}" destId="{FC7A7E07-A777-46CC-AE8F-6C00C9A1E025}" srcOrd="11" destOrd="0" presId="urn:microsoft.com/office/officeart/2008/layout/LinedList"/>
    <dgm:cxn modelId="{BB43B250-7FE8-4CF2-9999-82A1A1724F99}" type="presParOf" srcId="{3CD24CE8-7E37-4A11-86F4-3CBC7701D525}" destId="{5C45CD5B-8872-4E3F-9C24-BA1A29D20F71}"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F5CFD-A290-4D6C-BE7F-3A99996D7F32}">
      <dsp:nvSpPr>
        <dsp:cNvPr id="0" name=""/>
        <dsp:cNvSpPr/>
      </dsp:nvSpPr>
      <dsp:spPr>
        <a:xfrm>
          <a:off x="0" y="0"/>
          <a:ext cx="609432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776F62-6731-44F9-AAF1-C070074BFEAE}">
      <dsp:nvSpPr>
        <dsp:cNvPr id="0" name=""/>
        <dsp:cNvSpPr/>
      </dsp:nvSpPr>
      <dsp:spPr>
        <a:xfrm>
          <a:off x="0" y="0"/>
          <a:ext cx="1218864" cy="1864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solidFill>
                <a:schemeClr val="bg1"/>
              </a:solidFill>
              <a:latin typeface="Times New Roman" panose="02020603050405020304" pitchFamily="18" charset="0"/>
              <a:cs typeface="Times New Roman" panose="02020603050405020304" pitchFamily="18" charset="0"/>
            </a:rPr>
            <a:t>Chức năng: </a:t>
          </a:r>
        </a:p>
      </dsp:txBody>
      <dsp:txXfrm>
        <a:off x="0" y="0"/>
        <a:ext cx="1218864" cy="1864997"/>
      </dsp:txXfrm>
    </dsp:sp>
    <dsp:sp modelId="{9C9B0F62-C5F8-4500-9ABF-5C6378C1B23A}">
      <dsp:nvSpPr>
        <dsp:cNvPr id="0" name=""/>
        <dsp:cNvSpPr/>
      </dsp:nvSpPr>
      <dsp:spPr>
        <a:xfrm>
          <a:off x="1310279" y="84689"/>
          <a:ext cx="4784044" cy="1693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DataGridView là đối tượng điều khiển dùng để hiển thị dữ liệu dạng lưới</a:t>
          </a:r>
        </a:p>
      </dsp:txBody>
      <dsp:txXfrm>
        <a:off x="1310279" y="84689"/>
        <a:ext cx="4784044" cy="1693796"/>
      </dsp:txXfrm>
    </dsp:sp>
    <dsp:sp modelId="{D2B2E1AC-5D5A-479D-AAAA-AEC97BF604BA}">
      <dsp:nvSpPr>
        <dsp:cNvPr id="0" name=""/>
        <dsp:cNvSpPr/>
      </dsp:nvSpPr>
      <dsp:spPr>
        <a:xfrm>
          <a:off x="1218864" y="1778486"/>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A3A337-5E53-40D1-9942-A2089654319E}">
      <dsp:nvSpPr>
        <dsp:cNvPr id="0" name=""/>
        <dsp:cNvSpPr/>
      </dsp:nvSpPr>
      <dsp:spPr>
        <a:xfrm>
          <a:off x="0" y="1864997"/>
          <a:ext cx="609432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20DB59-19F8-49BD-AEF9-B0E75B8EC8F3}">
      <dsp:nvSpPr>
        <dsp:cNvPr id="0" name=""/>
        <dsp:cNvSpPr/>
      </dsp:nvSpPr>
      <dsp:spPr>
        <a:xfrm>
          <a:off x="0" y="1864997"/>
          <a:ext cx="1218864" cy="1864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solidFill>
                <a:schemeClr val="bg1"/>
              </a:solidFill>
              <a:latin typeface="Times New Roman" panose="02020603050405020304" pitchFamily="18" charset="0"/>
              <a:cs typeface="Times New Roman" panose="02020603050405020304" pitchFamily="18" charset="0"/>
            </a:rPr>
            <a:t>Các thuộc tính thường dùng:</a:t>
          </a:r>
        </a:p>
      </dsp:txBody>
      <dsp:txXfrm>
        <a:off x="0" y="1864997"/>
        <a:ext cx="1218864" cy="1864997"/>
      </dsp:txXfrm>
    </dsp:sp>
    <dsp:sp modelId="{A94A2FBA-CF31-421A-B55C-F49856196834}">
      <dsp:nvSpPr>
        <dsp:cNvPr id="0" name=""/>
        <dsp:cNvSpPr/>
      </dsp:nvSpPr>
      <dsp:spPr>
        <a:xfrm>
          <a:off x="1310279" y="1886921"/>
          <a:ext cx="4784044" cy="43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DataSource: Nguồn dữ liệu của DataGridView</a:t>
          </a:r>
        </a:p>
      </dsp:txBody>
      <dsp:txXfrm>
        <a:off x="1310279" y="1886921"/>
        <a:ext cx="4784044" cy="438474"/>
      </dsp:txXfrm>
    </dsp:sp>
    <dsp:sp modelId="{EA91569C-FAD1-4DD5-88C2-4C7E35090428}">
      <dsp:nvSpPr>
        <dsp:cNvPr id="0" name=""/>
        <dsp:cNvSpPr/>
      </dsp:nvSpPr>
      <dsp:spPr>
        <a:xfrm>
          <a:off x="1218864" y="2325395"/>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1D7BF3-FE2F-4EAA-86C9-DEC8C9B9072C}">
      <dsp:nvSpPr>
        <dsp:cNvPr id="0" name=""/>
        <dsp:cNvSpPr/>
      </dsp:nvSpPr>
      <dsp:spPr>
        <a:xfrm>
          <a:off x="1310279" y="2347319"/>
          <a:ext cx="4784044" cy="43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Columns: Các cột</a:t>
          </a:r>
        </a:p>
      </dsp:txBody>
      <dsp:txXfrm>
        <a:off x="1310279" y="2347319"/>
        <a:ext cx="4784044" cy="438474"/>
      </dsp:txXfrm>
    </dsp:sp>
    <dsp:sp modelId="{3C2E1556-3F62-40D0-B283-1D9DA32A2B0A}">
      <dsp:nvSpPr>
        <dsp:cNvPr id="0" name=""/>
        <dsp:cNvSpPr/>
      </dsp:nvSpPr>
      <dsp:spPr>
        <a:xfrm>
          <a:off x="1218864" y="2785794"/>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53FB7B-4EC8-4EBA-AA99-7C9691648285}">
      <dsp:nvSpPr>
        <dsp:cNvPr id="0" name=""/>
        <dsp:cNvSpPr/>
      </dsp:nvSpPr>
      <dsp:spPr>
        <a:xfrm>
          <a:off x="1310279" y="2807718"/>
          <a:ext cx="4784044" cy="43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Rows: Các dòng</a:t>
          </a:r>
        </a:p>
      </dsp:txBody>
      <dsp:txXfrm>
        <a:off x="1310279" y="2807718"/>
        <a:ext cx="4784044" cy="438474"/>
      </dsp:txXfrm>
    </dsp:sp>
    <dsp:sp modelId="{CAB6CBA9-FCD4-4CD9-BCDA-D8C67DC60814}">
      <dsp:nvSpPr>
        <dsp:cNvPr id="0" name=""/>
        <dsp:cNvSpPr/>
      </dsp:nvSpPr>
      <dsp:spPr>
        <a:xfrm>
          <a:off x="1218864" y="3246192"/>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BAA211-8930-4F89-B137-1A6D4ABFA686}">
      <dsp:nvSpPr>
        <dsp:cNvPr id="0" name=""/>
        <dsp:cNvSpPr/>
      </dsp:nvSpPr>
      <dsp:spPr>
        <a:xfrm>
          <a:off x="1310279" y="3268116"/>
          <a:ext cx="4784044" cy="43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Rows.Count: Số dòng dữ liệu</a:t>
          </a:r>
        </a:p>
      </dsp:txBody>
      <dsp:txXfrm>
        <a:off x="1310279" y="3268116"/>
        <a:ext cx="4784044" cy="438474"/>
      </dsp:txXfrm>
    </dsp:sp>
    <dsp:sp modelId="{FC7A7E07-A777-46CC-AE8F-6C00C9A1E025}">
      <dsp:nvSpPr>
        <dsp:cNvPr id="0" name=""/>
        <dsp:cNvSpPr/>
      </dsp:nvSpPr>
      <dsp:spPr>
        <a:xfrm>
          <a:off x="1218864" y="3706591"/>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DEA2-EA84-46DF-BEC9-6BD5E0968D3B}" type="datetimeFigureOut">
              <a:rPr lang="zh-CN" altLang="en-US" smtClean="0"/>
              <a:t>2024/6/7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1FF11-7757-410B-8298-80AACA39E08F}" type="slidenum">
              <a:rPr lang="zh-CN" altLang="en-US" smtClean="0"/>
              <a:t>‹#›</a:t>
            </a:fld>
            <a:endParaRPr lang="zh-CN" altLang="en-US"/>
          </a:p>
        </p:txBody>
      </p:sp>
    </p:spTree>
    <p:extLst>
      <p:ext uri="{BB962C8B-B14F-4D97-AF65-F5344CB8AC3E}">
        <p14:creationId xmlns:p14="http://schemas.microsoft.com/office/powerpoint/2010/main" val="185601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a:t>
            </a:fld>
            <a:endParaRPr lang="zh-CN" altLang="en-US"/>
          </a:p>
        </p:txBody>
      </p:sp>
    </p:spTree>
    <p:extLst>
      <p:ext uri="{BB962C8B-B14F-4D97-AF65-F5344CB8AC3E}">
        <p14:creationId xmlns:p14="http://schemas.microsoft.com/office/powerpoint/2010/main" val="40673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10</a:t>
            </a:fld>
            <a:endParaRPr lang="zh-CN" altLang="en-US"/>
          </a:p>
        </p:txBody>
      </p:sp>
    </p:spTree>
    <p:extLst>
      <p:ext uri="{BB962C8B-B14F-4D97-AF65-F5344CB8AC3E}">
        <p14:creationId xmlns:p14="http://schemas.microsoft.com/office/powerpoint/2010/main" val="202911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11</a:t>
            </a:fld>
            <a:endParaRPr lang="zh-CN" altLang="en-US"/>
          </a:p>
        </p:txBody>
      </p:sp>
    </p:spTree>
    <p:extLst>
      <p:ext uri="{BB962C8B-B14F-4D97-AF65-F5344CB8AC3E}">
        <p14:creationId xmlns:p14="http://schemas.microsoft.com/office/powerpoint/2010/main" val="268367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12</a:t>
            </a:fld>
            <a:endParaRPr lang="zh-CN" altLang="en-US"/>
          </a:p>
        </p:txBody>
      </p:sp>
    </p:spTree>
    <p:extLst>
      <p:ext uri="{BB962C8B-B14F-4D97-AF65-F5344CB8AC3E}">
        <p14:creationId xmlns:p14="http://schemas.microsoft.com/office/powerpoint/2010/main" val="3061502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13</a:t>
            </a:fld>
            <a:endParaRPr lang="zh-CN" altLang="en-US"/>
          </a:p>
        </p:txBody>
      </p:sp>
    </p:spTree>
    <p:extLst>
      <p:ext uri="{BB962C8B-B14F-4D97-AF65-F5344CB8AC3E}">
        <p14:creationId xmlns:p14="http://schemas.microsoft.com/office/powerpoint/2010/main" val="3571126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14</a:t>
            </a:fld>
            <a:endParaRPr lang="zh-CN" altLang="en-US"/>
          </a:p>
        </p:txBody>
      </p:sp>
    </p:spTree>
    <p:extLst>
      <p:ext uri="{BB962C8B-B14F-4D97-AF65-F5344CB8AC3E}">
        <p14:creationId xmlns:p14="http://schemas.microsoft.com/office/powerpoint/2010/main" val="652202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15</a:t>
            </a:fld>
            <a:endParaRPr lang="zh-CN" altLang="en-US"/>
          </a:p>
        </p:txBody>
      </p:sp>
    </p:spTree>
    <p:extLst>
      <p:ext uri="{BB962C8B-B14F-4D97-AF65-F5344CB8AC3E}">
        <p14:creationId xmlns:p14="http://schemas.microsoft.com/office/powerpoint/2010/main" val="1028887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16</a:t>
            </a:fld>
            <a:endParaRPr lang="zh-CN" altLang="en-US"/>
          </a:p>
        </p:txBody>
      </p:sp>
    </p:spTree>
    <p:extLst>
      <p:ext uri="{BB962C8B-B14F-4D97-AF65-F5344CB8AC3E}">
        <p14:creationId xmlns:p14="http://schemas.microsoft.com/office/powerpoint/2010/main" val="820265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17</a:t>
            </a:fld>
            <a:endParaRPr lang="zh-CN" altLang="en-US"/>
          </a:p>
        </p:txBody>
      </p:sp>
    </p:spTree>
    <p:extLst>
      <p:ext uri="{BB962C8B-B14F-4D97-AF65-F5344CB8AC3E}">
        <p14:creationId xmlns:p14="http://schemas.microsoft.com/office/powerpoint/2010/main" val="3620540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18</a:t>
            </a:fld>
            <a:endParaRPr lang="zh-CN" altLang="en-US"/>
          </a:p>
        </p:txBody>
      </p:sp>
    </p:spTree>
    <p:extLst>
      <p:ext uri="{BB962C8B-B14F-4D97-AF65-F5344CB8AC3E}">
        <p14:creationId xmlns:p14="http://schemas.microsoft.com/office/powerpoint/2010/main" val="1912399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19</a:t>
            </a:fld>
            <a:endParaRPr lang="zh-CN" altLang="en-US"/>
          </a:p>
        </p:txBody>
      </p:sp>
    </p:spTree>
    <p:extLst>
      <p:ext uri="{BB962C8B-B14F-4D97-AF65-F5344CB8AC3E}">
        <p14:creationId xmlns:p14="http://schemas.microsoft.com/office/powerpoint/2010/main" val="2796197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2</a:t>
            </a:fld>
            <a:endParaRPr lang="zh-CN" altLang="en-US"/>
          </a:p>
        </p:txBody>
      </p:sp>
    </p:spTree>
    <p:extLst>
      <p:ext uri="{BB962C8B-B14F-4D97-AF65-F5344CB8AC3E}">
        <p14:creationId xmlns:p14="http://schemas.microsoft.com/office/powerpoint/2010/main" val="205574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20</a:t>
            </a:fld>
            <a:endParaRPr lang="zh-CN" altLang="en-US"/>
          </a:p>
        </p:txBody>
      </p:sp>
    </p:spTree>
    <p:extLst>
      <p:ext uri="{BB962C8B-B14F-4D97-AF65-F5344CB8AC3E}">
        <p14:creationId xmlns:p14="http://schemas.microsoft.com/office/powerpoint/2010/main" val="3008316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21</a:t>
            </a:fld>
            <a:endParaRPr lang="zh-CN" altLang="en-US"/>
          </a:p>
        </p:txBody>
      </p:sp>
    </p:spTree>
    <p:extLst>
      <p:ext uri="{BB962C8B-B14F-4D97-AF65-F5344CB8AC3E}">
        <p14:creationId xmlns:p14="http://schemas.microsoft.com/office/powerpoint/2010/main" val="2582825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22</a:t>
            </a:fld>
            <a:endParaRPr lang="zh-CN" altLang="en-US"/>
          </a:p>
        </p:txBody>
      </p:sp>
    </p:spTree>
    <p:extLst>
      <p:ext uri="{BB962C8B-B14F-4D97-AF65-F5344CB8AC3E}">
        <p14:creationId xmlns:p14="http://schemas.microsoft.com/office/powerpoint/2010/main" val="3346737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23</a:t>
            </a:fld>
            <a:endParaRPr lang="zh-CN" altLang="en-US"/>
          </a:p>
        </p:txBody>
      </p:sp>
    </p:spTree>
    <p:extLst>
      <p:ext uri="{BB962C8B-B14F-4D97-AF65-F5344CB8AC3E}">
        <p14:creationId xmlns:p14="http://schemas.microsoft.com/office/powerpoint/2010/main" val="106961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24</a:t>
            </a:fld>
            <a:endParaRPr lang="zh-CN" altLang="en-US"/>
          </a:p>
        </p:txBody>
      </p:sp>
    </p:spTree>
    <p:extLst>
      <p:ext uri="{BB962C8B-B14F-4D97-AF65-F5344CB8AC3E}">
        <p14:creationId xmlns:p14="http://schemas.microsoft.com/office/powerpoint/2010/main" val="339108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25</a:t>
            </a:fld>
            <a:endParaRPr lang="zh-CN" altLang="en-US"/>
          </a:p>
        </p:txBody>
      </p:sp>
    </p:spTree>
    <p:extLst>
      <p:ext uri="{BB962C8B-B14F-4D97-AF65-F5344CB8AC3E}">
        <p14:creationId xmlns:p14="http://schemas.microsoft.com/office/powerpoint/2010/main" val="222414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26</a:t>
            </a:fld>
            <a:endParaRPr lang="zh-CN" altLang="en-US"/>
          </a:p>
        </p:txBody>
      </p:sp>
    </p:spTree>
    <p:extLst>
      <p:ext uri="{BB962C8B-B14F-4D97-AF65-F5344CB8AC3E}">
        <p14:creationId xmlns:p14="http://schemas.microsoft.com/office/powerpoint/2010/main" val="1716631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28</a:t>
            </a:fld>
            <a:endParaRPr lang="zh-CN" altLang="en-US"/>
          </a:p>
        </p:txBody>
      </p:sp>
    </p:spTree>
    <p:extLst>
      <p:ext uri="{BB962C8B-B14F-4D97-AF65-F5344CB8AC3E}">
        <p14:creationId xmlns:p14="http://schemas.microsoft.com/office/powerpoint/2010/main" val="3663873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29</a:t>
            </a:fld>
            <a:endParaRPr lang="zh-CN" altLang="en-US"/>
          </a:p>
        </p:txBody>
      </p:sp>
    </p:spTree>
    <p:extLst>
      <p:ext uri="{BB962C8B-B14F-4D97-AF65-F5344CB8AC3E}">
        <p14:creationId xmlns:p14="http://schemas.microsoft.com/office/powerpoint/2010/main" val="2915917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65</a:t>
            </a:fld>
            <a:endParaRPr lang="zh-CN" altLang="en-US"/>
          </a:p>
        </p:txBody>
      </p:sp>
    </p:spTree>
    <p:extLst>
      <p:ext uri="{BB962C8B-B14F-4D97-AF65-F5344CB8AC3E}">
        <p14:creationId xmlns:p14="http://schemas.microsoft.com/office/powerpoint/2010/main" val="2734423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3</a:t>
            </a:fld>
            <a:endParaRPr lang="zh-CN" altLang="en-US"/>
          </a:p>
        </p:txBody>
      </p:sp>
    </p:spTree>
    <p:extLst>
      <p:ext uri="{BB962C8B-B14F-4D97-AF65-F5344CB8AC3E}">
        <p14:creationId xmlns:p14="http://schemas.microsoft.com/office/powerpoint/2010/main" val="245875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66</a:t>
            </a:fld>
            <a:endParaRPr lang="zh-CN" altLang="en-US"/>
          </a:p>
        </p:txBody>
      </p:sp>
    </p:spTree>
    <p:extLst>
      <p:ext uri="{BB962C8B-B14F-4D97-AF65-F5344CB8AC3E}">
        <p14:creationId xmlns:p14="http://schemas.microsoft.com/office/powerpoint/2010/main" val="1124390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67</a:t>
            </a:fld>
            <a:endParaRPr lang="zh-CN" altLang="en-US"/>
          </a:p>
        </p:txBody>
      </p:sp>
    </p:spTree>
    <p:extLst>
      <p:ext uri="{BB962C8B-B14F-4D97-AF65-F5344CB8AC3E}">
        <p14:creationId xmlns:p14="http://schemas.microsoft.com/office/powerpoint/2010/main" val="926395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68</a:t>
            </a:fld>
            <a:endParaRPr lang="zh-CN" altLang="en-US"/>
          </a:p>
        </p:txBody>
      </p:sp>
    </p:spTree>
    <p:extLst>
      <p:ext uri="{BB962C8B-B14F-4D97-AF65-F5344CB8AC3E}">
        <p14:creationId xmlns:p14="http://schemas.microsoft.com/office/powerpoint/2010/main" val="3052689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69</a:t>
            </a:fld>
            <a:endParaRPr lang="zh-CN" altLang="en-US"/>
          </a:p>
        </p:txBody>
      </p:sp>
    </p:spTree>
    <p:extLst>
      <p:ext uri="{BB962C8B-B14F-4D97-AF65-F5344CB8AC3E}">
        <p14:creationId xmlns:p14="http://schemas.microsoft.com/office/powerpoint/2010/main" val="399759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4</a:t>
            </a:fld>
            <a:endParaRPr lang="zh-CN" altLang="en-US"/>
          </a:p>
        </p:txBody>
      </p:sp>
    </p:spTree>
    <p:extLst>
      <p:ext uri="{BB962C8B-B14F-4D97-AF65-F5344CB8AC3E}">
        <p14:creationId xmlns:p14="http://schemas.microsoft.com/office/powerpoint/2010/main" val="976357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5</a:t>
            </a:fld>
            <a:endParaRPr lang="zh-CN" altLang="en-US"/>
          </a:p>
        </p:txBody>
      </p:sp>
    </p:spTree>
    <p:extLst>
      <p:ext uri="{BB962C8B-B14F-4D97-AF65-F5344CB8AC3E}">
        <p14:creationId xmlns:p14="http://schemas.microsoft.com/office/powerpoint/2010/main" val="2689482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6</a:t>
            </a:fld>
            <a:endParaRPr lang="zh-CN" altLang="en-US"/>
          </a:p>
        </p:txBody>
      </p:sp>
    </p:spTree>
    <p:extLst>
      <p:ext uri="{BB962C8B-B14F-4D97-AF65-F5344CB8AC3E}">
        <p14:creationId xmlns:p14="http://schemas.microsoft.com/office/powerpoint/2010/main" val="3826892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7</a:t>
            </a:fld>
            <a:endParaRPr lang="zh-CN" altLang="en-US"/>
          </a:p>
        </p:txBody>
      </p:sp>
    </p:spTree>
    <p:extLst>
      <p:ext uri="{BB962C8B-B14F-4D97-AF65-F5344CB8AC3E}">
        <p14:creationId xmlns:p14="http://schemas.microsoft.com/office/powerpoint/2010/main" val="1110015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8</a:t>
            </a:fld>
            <a:endParaRPr lang="zh-CN" altLang="en-US"/>
          </a:p>
        </p:txBody>
      </p:sp>
    </p:spTree>
    <p:extLst>
      <p:ext uri="{BB962C8B-B14F-4D97-AF65-F5344CB8AC3E}">
        <p14:creationId xmlns:p14="http://schemas.microsoft.com/office/powerpoint/2010/main" val="1968025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9</a:t>
            </a:fld>
            <a:endParaRPr lang="zh-CN" altLang="en-US"/>
          </a:p>
        </p:txBody>
      </p:sp>
    </p:spTree>
    <p:extLst>
      <p:ext uri="{BB962C8B-B14F-4D97-AF65-F5344CB8AC3E}">
        <p14:creationId xmlns:p14="http://schemas.microsoft.com/office/powerpoint/2010/main" val="2536336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3E2D-717B-494A-B7F9-11F3DDF558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D5C8E7-6367-45E6-ACB4-8493226D0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540C251-01EF-4F52-993E-73DDEFD49F99}"/>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5" name="页脚占位符 4">
            <a:extLst>
              <a:ext uri="{FF2B5EF4-FFF2-40B4-BE49-F238E27FC236}">
                <a16:creationId xmlns:a16="http://schemas.microsoft.com/office/drawing/2014/main" id="{6F1626F3-6D1C-4776-9CD4-E2D8FA22EF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33448-5A61-4F4A-8E62-9A9B10D65A27}"/>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62757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78D7-E640-48B5-9130-FCE19FB6DB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BC9C297-9CCB-4B97-83E0-BEC7A1B38D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CBE468-6904-45C3-8F73-1D564B22BA36}"/>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5" name="页脚占位符 4">
            <a:extLst>
              <a:ext uri="{FF2B5EF4-FFF2-40B4-BE49-F238E27FC236}">
                <a16:creationId xmlns:a16="http://schemas.microsoft.com/office/drawing/2014/main" id="{118B6331-36E2-44BD-A3CB-5A1333EA6E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386CD-C66F-4A26-AD4E-9B78D8DAE26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52072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B66EFC-2C20-46D9-8EB0-CE874553F7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40581C-FB5A-4FF7-9804-B4B436D96FA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05656E-DBE6-4D37-9A83-AA417E00E8C5}"/>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5" name="页脚占位符 4">
            <a:extLst>
              <a:ext uri="{FF2B5EF4-FFF2-40B4-BE49-F238E27FC236}">
                <a16:creationId xmlns:a16="http://schemas.microsoft.com/office/drawing/2014/main" id="{2B2BF340-042A-4393-B382-573FE214FE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AF13EF-C497-4DEA-A9CB-9006D02D1BD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3279919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762079"/>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21BB-AE3B-4FB8-B8B2-BD23F2EAA7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E4C411-01FD-4BC6-B8A4-9ADB7B71D3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EFED22-81CF-4F9E-826A-190B25139429}"/>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5" name="页脚占位符 4">
            <a:extLst>
              <a:ext uri="{FF2B5EF4-FFF2-40B4-BE49-F238E27FC236}">
                <a16:creationId xmlns:a16="http://schemas.microsoft.com/office/drawing/2014/main" id="{C604CDDC-E3B2-4822-9AD5-F40A0BDDD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F5C20C-99D6-4B65-9961-EEA39486E40A}"/>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3920406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56D5E-92A9-466C-8D8C-9A571F5F23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B6F286-53AF-4189-A3B3-CA0113731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E94F964-FF15-4D4A-AAEE-7D5BA5DEDFC3}"/>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5" name="页脚占位符 4">
            <a:extLst>
              <a:ext uri="{FF2B5EF4-FFF2-40B4-BE49-F238E27FC236}">
                <a16:creationId xmlns:a16="http://schemas.microsoft.com/office/drawing/2014/main" id="{FDD9638F-84F4-40B0-AA3A-AF0429A714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1AD355-47CE-4371-B62E-153E57AF214C}"/>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2291339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0B702-254B-4F99-AC85-9777ACED9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A7C799-6E6B-4E97-889C-CEC4A6923FA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D20AFB4-EAF8-4F4E-8468-8E8D349D1CE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415C48-4799-44E9-A3D9-BE5C27696509}"/>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6" name="页脚占位符 5">
            <a:extLst>
              <a:ext uri="{FF2B5EF4-FFF2-40B4-BE49-F238E27FC236}">
                <a16:creationId xmlns:a16="http://schemas.microsoft.com/office/drawing/2014/main" id="{EDED6E4F-B9BA-42D0-85A3-34C039E70A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F44A0E-C79D-4C8A-B05B-BD3CC5037B9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731821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74672-F394-4576-9BEE-57B5F0A991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77E76-C27A-4D90-B360-1E84E3A4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E520734-F491-4CB2-998A-11A9AC284B3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53C9C8-224B-4B34-BFF5-F6596B9D0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AA65AB-89BA-4547-8691-7852C5138AF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E14281D-3014-4202-8EA2-07E3262D7AB2}"/>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8" name="页脚占位符 7">
            <a:extLst>
              <a:ext uri="{FF2B5EF4-FFF2-40B4-BE49-F238E27FC236}">
                <a16:creationId xmlns:a16="http://schemas.microsoft.com/office/drawing/2014/main" id="{9EE71E88-6C67-4700-A80A-CDA65E8ECE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9A0B08-9101-472F-8BB9-3C8323676E2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790102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E34FA-7095-489A-93C8-050419169D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CEFE27-D5B5-4C5D-941F-51147E709880}"/>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4" name="页脚占位符 3">
            <a:extLst>
              <a:ext uri="{FF2B5EF4-FFF2-40B4-BE49-F238E27FC236}">
                <a16:creationId xmlns:a16="http://schemas.microsoft.com/office/drawing/2014/main" id="{9740C32E-5C29-4DD0-B6E1-FF538D5AB3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347DC9-82F3-4A63-8D60-2C475E0A49FE}"/>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813387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91046B-F280-4FC9-BB67-62763DD07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descr="图片包含 物体&#10;&#10;自动生成的说明">
            <a:extLst>
              <a:ext uri="{FF2B5EF4-FFF2-40B4-BE49-F238E27FC236}">
                <a16:creationId xmlns:a16="http://schemas.microsoft.com/office/drawing/2014/main" id="{BE8D8815-D1AB-4E87-8BBA-40F5BC2088A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r="25586" b="72404"/>
          <a:stretch/>
        </p:blipFill>
        <p:spPr>
          <a:xfrm>
            <a:off x="8215747" y="4502961"/>
            <a:ext cx="3945081" cy="2355039"/>
          </a:xfrm>
          <a:prstGeom prst="rect">
            <a:avLst/>
          </a:prstGeom>
        </p:spPr>
      </p:pic>
      <p:pic>
        <p:nvPicPr>
          <p:cNvPr id="6" name="图片 5" descr="图片包含 物体&#10;&#10;自动生成的说明">
            <a:extLst>
              <a:ext uri="{FF2B5EF4-FFF2-40B4-BE49-F238E27FC236}">
                <a16:creationId xmlns:a16="http://schemas.microsoft.com/office/drawing/2014/main" id="{DAF6AFAA-F76B-4601-B195-711E5A81A2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t="-1592" r="24138" b="72949"/>
          <a:stretch/>
        </p:blipFill>
        <p:spPr>
          <a:xfrm flipH="1" flipV="1">
            <a:off x="0" y="0"/>
            <a:ext cx="2873075" cy="1693718"/>
          </a:xfrm>
          <a:prstGeom prst="rect">
            <a:avLst/>
          </a:prstGeom>
        </p:spPr>
      </p:pic>
      <p:pic>
        <p:nvPicPr>
          <p:cNvPr id="7" name="图片 6" descr="图片包含 物体&#10;&#10;自动生成的说明">
            <a:extLst>
              <a:ext uri="{FF2B5EF4-FFF2-40B4-BE49-F238E27FC236}">
                <a16:creationId xmlns:a16="http://schemas.microsoft.com/office/drawing/2014/main" id="{27FD2BE5-95B9-4850-9B9B-D876B68F698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687" t="81502" r="51285" b="7846"/>
          <a:stretch/>
        </p:blipFill>
        <p:spPr>
          <a:xfrm>
            <a:off x="4076701" y="2720141"/>
            <a:ext cx="8084127" cy="4001334"/>
          </a:xfrm>
          <a:prstGeom prst="rect">
            <a:avLst/>
          </a:prstGeom>
        </p:spPr>
      </p:pic>
      <p:sp>
        <p:nvSpPr>
          <p:cNvPr id="2" name="日期占位符 1">
            <a:extLst>
              <a:ext uri="{FF2B5EF4-FFF2-40B4-BE49-F238E27FC236}">
                <a16:creationId xmlns:a16="http://schemas.microsoft.com/office/drawing/2014/main" id="{B7D5BB4B-8AC3-410E-9B62-32234D652630}"/>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3" name="页脚占位符 2">
            <a:extLst>
              <a:ext uri="{FF2B5EF4-FFF2-40B4-BE49-F238E27FC236}">
                <a16:creationId xmlns:a16="http://schemas.microsoft.com/office/drawing/2014/main" id="{C273B5DA-EDDA-4319-8151-020E5ACE5D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1D414D-A293-40BF-9B44-CEF13001D7A5}"/>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8663566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FE144-9C8F-4B19-B7FC-6EE8F35BA3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B21EB9-3A50-40A3-8739-5C4F4E230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27264FB-6377-426D-8595-5E6F6A0CC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FF48F2-F9D8-4466-9F15-A52B739CB5EF}"/>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6" name="页脚占位符 5">
            <a:extLst>
              <a:ext uri="{FF2B5EF4-FFF2-40B4-BE49-F238E27FC236}">
                <a16:creationId xmlns:a16="http://schemas.microsoft.com/office/drawing/2014/main" id="{F7194ED1-5B98-46F5-BFFE-FCEF950F63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FCE5D-60E9-4FF6-B011-AC76825D5616}"/>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22705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17455-1B93-4787-BF14-334AD92FED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EF493-D4B1-4DA7-A75E-49999AE72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74BD93-4B2A-467B-B8AC-01B367FDE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C7966-8B84-45AA-8C05-1861DEF93779}"/>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6" name="页脚占位符 5">
            <a:extLst>
              <a:ext uri="{FF2B5EF4-FFF2-40B4-BE49-F238E27FC236}">
                <a16:creationId xmlns:a16="http://schemas.microsoft.com/office/drawing/2014/main" id="{A1B5CFB7-1614-4123-B0E2-0B96805C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AAF4B-262F-464F-80D1-97E3B076028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412135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28DAE-6BC6-48D8-9480-9ABCCEBEE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19670C-7C9D-4FBB-8CF2-2F30F1511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5B8A94-88B4-46F5-BCF6-97F50AE0E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E890B-0675-4624-A7D0-662A37273A9F}" type="datetimeFigureOut">
              <a:rPr lang="zh-CN" altLang="en-US" smtClean="0"/>
              <a:t>2024/6/7</a:t>
            </a:fld>
            <a:endParaRPr lang="zh-CN" altLang="en-US"/>
          </a:p>
        </p:txBody>
      </p:sp>
      <p:sp>
        <p:nvSpPr>
          <p:cNvPr id="5" name="页脚占位符 4">
            <a:extLst>
              <a:ext uri="{FF2B5EF4-FFF2-40B4-BE49-F238E27FC236}">
                <a16:creationId xmlns:a16="http://schemas.microsoft.com/office/drawing/2014/main" id="{CCD5D8CE-5C06-413C-9537-8C2141F95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92E08-950F-4ECE-AF04-49C36E621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2829922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sv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0.svg"/></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4.gif"/><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67027" y="-1076204"/>
            <a:ext cx="7021524" cy="9173933"/>
          </a:xfrm>
          <a:prstGeom prst="rect">
            <a:avLst/>
          </a:prstGeom>
        </p:spPr>
      </p:pic>
      <p:sp>
        <p:nvSpPr>
          <p:cNvPr id="16" name="TextBox 15">
            <a:extLst>
              <a:ext uri="{FF2B5EF4-FFF2-40B4-BE49-F238E27FC236}">
                <a16:creationId xmlns:a16="http://schemas.microsoft.com/office/drawing/2014/main" id="{ACC7C0F1-9E91-A19C-8554-5A4FD79D4675}"/>
              </a:ext>
            </a:extLst>
          </p:cNvPr>
          <p:cNvSpPr txBox="1"/>
          <p:nvPr/>
        </p:nvSpPr>
        <p:spPr>
          <a:xfrm>
            <a:off x="875966" y="2648987"/>
            <a:ext cx="6614331" cy="1723549"/>
          </a:xfrm>
          <a:prstGeom prst="rect">
            <a:avLst/>
          </a:prstGeom>
          <a:noFill/>
        </p:spPr>
        <p:txBody>
          <a:bodyPr wrap="square" rtlCol="0">
            <a:spAutoFit/>
          </a:bodyPr>
          <a:lstStyle/>
          <a:p>
            <a:pPr>
              <a:spcAft>
                <a:spcPts val="1200"/>
              </a:spcAft>
            </a:pPr>
            <a:r>
              <a:rPr lang="en-US" sz="2400" b="1" dirty="0">
                <a:solidFill>
                  <a:schemeClr val="bg1"/>
                </a:solidFill>
                <a:latin typeface="Arial" panose="020B0604020202020204" pitchFamily="34" charset="0"/>
                <a:cs typeface="Arial" panose="020B0604020202020204" pitchFamily="34" charset="0"/>
              </a:rPr>
              <a:t>BÀI THUYẾT TRÌNH NHÓM 1</a:t>
            </a:r>
          </a:p>
          <a:p>
            <a:r>
              <a:rPr lang="en-US" sz="3600" b="1" dirty="0">
                <a:solidFill>
                  <a:srgbClr val="65FFE2"/>
                </a:solidFill>
                <a:latin typeface="Arial" panose="020B0604020202020204" pitchFamily="34" charset="0"/>
                <a:cs typeface="Arial" panose="020B0604020202020204" pitchFamily="34" charset="0"/>
              </a:rPr>
              <a:t>HỆ THỐNG THI TRẮC NGHIỆM</a:t>
            </a:r>
          </a:p>
        </p:txBody>
      </p:sp>
    </p:spTree>
    <p:extLst>
      <p:ext uri="{BB962C8B-B14F-4D97-AF65-F5344CB8AC3E}">
        <p14:creationId xmlns:p14="http://schemas.microsoft.com/office/powerpoint/2010/main" val="8789689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695677" y="763398"/>
            <a:ext cx="630494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65FFE2"/>
                </a:solidFill>
                <a:latin typeface="Arial" panose="020B0604020202020204" pitchFamily="34" charset="0"/>
                <a:cs typeface="Arial" panose="020B0604020202020204" pitchFamily="34" charset="0"/>
              </a:rPr>
              <a:t>HỆ THỐNG THI TRẮC NGHIỆM LÀ GÌ?</a:t>
            </a:r>
          </a:p>
        </p:txBody>
      </p:sp>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là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ứng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grpSp>
        <p:nvGrpSpPr>
          <p:cNvPr id="4" name="Group 3">
            <a:extLst>
              <a:ext uri="{FF2B5EF4-FFF2-40B4-BE49-F238E27FC236}">
                <a16:creationId xmlns:a16="http://schemas.microsoft.com/office/drawing/2014/main" id="{E0ED4B0E-3FAE-A860-34C8-4CA1B69AB076}"/>
              </a:ext>
            </a:extLst>
          </p:cNvPr>
          <p:cNvGrpSpPr/>
          <p:nvPr/>
        </p:nvGrpSpPr>
        <p:grpSpPr>
          <a:xfrm>
            <a:off x="6849535" y="2121856"/>
            <a:ext cx="5183580" cy="3000387"/>
            <a:chOff x="6849535" y="2121856"/>
            <a:chExt cx="5183580" cy="3000387"/>
          </a:xfrm>
        </p:grpSpPr>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34054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nodePh="1">
                                  <p:stCondLst>
                                    <p:cond delay="0"/>
                                  </p:stCondLst>
                                  <p:endCondLst>
                                    <p:cond evt="begin" delay="0">
                                      <p:tn val="19"/>
                                    </p:cond>
                                  </p:end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1000"/>
                                        <p:tgtEl>
                                          <p:spTgt spid="9">
                                            <p:txEl>
                                              <p:pRg st="0" end="0"/>
                                            </p:txEl>
                                          </p:spTgt>
                                        </p:tgtEl>
                                      </p:cBhvr>
                                    </p:animEffect>
                                    <p:anim calcmode="lin" valueType="num">
                                      <p:cBhvr>
                                        <p:cTn id="2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này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được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ứng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cầu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của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trường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sở</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đào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tạo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tuyển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viên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sinh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viên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grpSp>
        <p:nvGrpSpPr>
          <p:cNvPr id="4" name="Group 3">
            <a:extLst>
              <a:ext uri="{FF2B5EF4-FFF2-40B4-BE49-F238E27FC236}">
                <a16:creationId xmlns:a16="http://schemas.microsoft.com/office/drawing/2014/main" id="{E0ED4B0E-3FAE-A860-34C8-4CA1B69AB076}"/>
              </a:ext>
            </a:extLst>
          </p:cNvPr>
          <p:cNvGrpSpPr/>
          <p:nvPr/>
        </p:nvGrpSpPr>
        <p:grpSpPr>
          <a:xfrm>
            <a:off x="6849535" y="2121856"/>
            <a:ext cx="5183580" cy="3000387"/>
            <a:chOff x="6849535" y="2121856"/>
            <a:chExt cx="5183580" cy="3000387"/>
          </a:xfrm>
        </p:grpSpPr>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Google Shape;359;p54">
            <a:extLst>
              <a:ext uri="{FF2B5EF4-FFF2-40B4-BE49-F238E27FC236}">
                <a16:creationId xmlns:a16="http://schemas.microsoft.com/office/drawing/2014/main" id="{94BB0FE0-7E4F-BCD9-9712-D388BF91C752}"/>
              </a:ext>
            </a:extLst>
          </p:cNvPr>
          <p:cNvSpPr txBox="1">
            <a:spLocks/>
          </p:cNvSpPr>
          <p:nvPr/>
        </p:nvSpPr>
        <p:spPr>
          <a:xfrm>
            <a:off x="695677" y="763398"/>
            <a:ext cx="630494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65FFE2"/>
                </a:solidFill>
                <a:latin typeface="Arial" panose="020B0604020202020204" pitchFamily="34" charset="0"/>
                <a:cs typeface="Arial" panose="020B0604020202020204" pitchFamily="34" charset="0"/>
              </a:rPr>
              <a:t>HỆ THỐNG THI TRẮC NGHIỆM LÀ GÌ?</a:t>
            </a:r>
          </a:p>
        </p:txBody>
      </p:sp>
    </p:spTree>
    <p:extLst>
      <p:ext uri="{BB962C8B-B14F-4D97-AF65-F5344CB8AC3E}">
        <p14:creationId xmlns:p14="http://schemas.microsoft.com/office/powerpoint/2010/main" val="2695279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3748444" y="2965445"/>
            <a:ext cx="7224355" cy="927110"/>
          </a:xfrm>
          <a:prstGeom prst="rect">
            <a:avLst/>
          </a:prstGeom>
          <a:noFill/>
        </p:spPr>
        <p:txBody>
          <a:bodyPr wrap="square" lIns="95185" tIns="47592" rIns="95185" bIns="47592" rtlCol="0">
            <a:spAutoFit/>
          </a:bodyPr>
          <a:lstStyle/>
          <a:p>
            <a:r>
              <a:rPr lang="en-US" altLang="zh-CN" sz="54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LÝ DO CHỌN ĐỀ TÀI</a:t>
            </a:r>
            <a:endParaRPr lang="zh-CN" altLang="en-US" sz="5400" dirty="0">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1428055" y="2493198"/>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02</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3193174"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397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Rectangle 30">
            <a:extLst>
              <a:ext uri="{FF2B5EF4-FFF2-40B4-BE49-F238E27FC236}">
                <a16:creationId xmlns:a16="http://schemas.microsoft.com/office/drawing/2014/main" id="{ADA132DC-76B2-4120-B003-5D77F5B3CD0B}"/>
              </a:ext>
            </a:extLst>
          </p:cNvPr>
          <p:cNvSpPr/>
          <p:nvPr/>
        </p:nvSpPr>
        <p:spPr>
          <a:xfrm>
            <a:off x="6651305" y="2829341"/>
            <a:ext cx="4279550" cy="2555518"/>
          </a:xfrm>
          <a:prstGeom prst="flowChartAlternateProcess">
            <a:avLst/>
          </a:prstGeom>
          <a:blipFill dpi="0" rotWithShape="1">
            <a:blip r:embed="rId4">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1" name="组合 40"/>
          <p:cNvGrpSpPr/>
          <p:nvPr/>
        </p:nvGrpSpPr>
        <p:grpSpPr>
          <a:xfrm>
            <a:off x="5968160" y="5210958"/>
            <a:ext cx="398131" cy="461665"/>
            <a:chOff x="4417853" y="1071895"/>
            <a:chExt cx="298690" cy="346308"/>
          </a:xfrm>
          <a:solidFill>
            <a:srgbClr val="0070C0"/>
          </a:solidFill>
        </p:grpSpPr>
        <p:sp>
          <p:nvSpPr>
            <p:cNvPr id="42" name="椭圆 41"/>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TextBox 6"/>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41926" y="1234200"/>
            <a:ext cx="4737259" cy="404473"/>
            <a:chOff x="1165074" y="1090989"/>
            <a:chExt cx="3554040"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65074" y="1090989"/>
              <a:ext cx="3554040" cy="300133"/>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cấp</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thiết</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thực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tiễn</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47" name="组合 46"/>
          <p:cNvGrpSpPr/>
          <p:nvPr/>
        </p:nvGrpSpPr>
        <p:grpSpPr>
          <a:xfrm>
            <a:off x="6358016" y="5634484"/>
            <a:ext cx="4434163" cy="436324"/>
            <a:chOff x="1707236" y="1067096"/>
            <a:chExt cx="3326649" cy="327299"/>
          </a:xfrm>
          <a:noFill/>
        </p:grpSpPr>
        <p:sp>
          <p:nvSpPr>
            <p:cNvPr id="48" name="矩形 47"/>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TextBox 12"/>
            <p:cNvSpPr txBox="1"/>
            <p:nvPr/>
          </p:nvSpPr>
          <p:spPr>
            <a:xfrm>
              <a:off x="1707236" y="1067096"/>
              <a:ext cx="3326649" cy="300134"/>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khoa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học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mới</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mẻ</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Tree>
    <p:extLst>
      <p:ext uri="{BB962C8B-B14F-4D97-AF65-F5344CB8AC3E}">
        <p14:creationId xmlns:p14="http://schemas.microsoft.com/office/powerpoint/2010/main" val="16971381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10"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41"/>
                                        </p:tgtEl>
                                        <p:attrNameLst>
                                          <p:attrName>ppt_x</p:attrName>
                                          <p:attrName>ppt_y</p:attrName>
                                        </p:attrNameLst>
                                      </p:cBhvr>
                                      <p:rCtr x="0" y="16389"/>
                                    </p:animMotion>
                                  </p:childTnLst>
                                </p:cTn>
                              </p:par>
                              <p:par>
                                <p:cTn id="15" presetID="22" presetClass="entr" presetSubtype="2" fill="hold" nodeType="withEffect">
                                  <p:stCondLst>
                                    <p:cond delay="170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par>
                                <p:cTn id="18" presetID="22" presetClass="entr" presetSubtype="8" fill="hold" nodeType="withEffect">
                                  <p:stCondLst>
                                    <p:cond delay="170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41926" y="1234200"/>
            <a:ext cx="4737258" cy="404473"/>
            <a:chOff x="1165074" y="1090989"/>
            <a:chExt cx="3554039"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65074" y="1090989"/>
              <a:ext cx="3554039" cy="300133"/>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cấp</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thiết</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thực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tiễn</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Nhu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cầu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ngày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cao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kiểm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bằng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hình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đang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ngày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biến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từ</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bậc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tiểu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đại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tuyển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năng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5859236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22" presetClass="entr" presetSubtype="2" fill="hold" nodeType="withEffect">
                                  <p:stCondLst>
                                    <p:cond delay="170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41926" y="1234200"/>
            <a:ext cx="4737258" cy="404473"/>
            <a:chOff x="1165074" y="1090989"/>
            <a:chExt cx="3554039"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65074" y="1090989"/>
              <a:ext cx="3554039" cy="300133"/>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cấp</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thiết</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thực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tiễn</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Sự</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phát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triển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của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tin,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đặc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biệt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là Internet,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tạo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kiện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thuận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lợi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2487857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17" name="组合 40">
            <a:extLst>
              <a:ext uri="{FF2B5EF4-FFF2-40B4-BE49-F238E27FC236}">
                <a16:creationId xmlns:a16="http://schemas.microsoft.com/office/drawing/2014/main" id="{C889AFBC-9788-562D-02D7-54BDA14AA5E6}"/>
              </a:ext>
            </a:extLst>
          </p:cNvPr>
          <p:cNvGrpSpPr/>
          <p:nvPr/>
        </p:nvGrpSpPr>
        <p:grpSpPr>
          <a:xfrm>
            <a:off x="5968160" y="5210958"/>
            <a:ext cx="398131" cy="461665"/>
            <a:chOff x="4417853" y="1071895"/>
            <a:chExt cx="298690" cy="346308"/>
          </a:xfrm>
          <a:solidFill>
            <a:srgbClr val="0070C0"/>
          </a:solidFill>
        </p:grpSpPr>
        <p:sp>
          <p:nvSpPr>
            <p:cNvPr id="18" name="椭圆 41">
              <a:extLst>
                <a:ext uri="{FF2B5EF4-FFF2-40B4-BE49-F238E27FC236}">
                  <a16:creationId xmlns:a16="http://schemas.microsoft.com/office/drawing/2014/main" id="{FFA0B319-D87F-33A6-36F5-EE54CC73908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TextBox 6">
              <a:extLst>
                <a:ext uri="{FF2B5EF4-FFF2-40B4-BE49-F238E27FC236}">
                  <a16:creationId xmlns:a16="http://schemas.microsoft.com/office/drawing/2014/main" id="{77F0150F-864C-C3A0-E087-FCA128F054C0}"/>
                </a:ext>
              </a:extLst>
            </p:cNvPr>
            <p:cNvSpPr txBox="1"/>
            <p:nvPr/>
          </p:nvSpPr>
          <p:spPr>
            <a:xfrm>
              <a:off x="4428079" y="1071895"/>
              <a:ext cx="262413" cy="346308"/>
            </a:xfrm>
            <a:prstGeom prst="rect">
              <a:avLst/>
            </a:prstGeom>
            <a:noFill/>
          </p:spPr>
          <p:txBody>
            <a:bodyPr wrap="none" rtlCol="0">
              <a:spAutoFit/>
            </a:bodyPr>
            <a:lstStyle/>
            <a:p>
              <a:r>
                <a:rPr lang="en-US" altLang="zh-CN"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0" name="组合 46">
            <a:extLst>
              <a:ext uri="{FF2B5EF4-FFF2-40B4-BE49-F238E27FC236}">
                <a16:creationId xmlns:a16="http://schemas.microsoft.com/office/drawing/2014/main" id="{F478C2EF-2A11-AF55-BB28-7FCEE1CC24C1}"/>
              </a:ext>
            </a:extLst>
          </p:cNvPr>
          <p:cNvGrpSpPr/>
          <p:nvPr/>
        </p:nvGrpSpPr>
        <p:grpSpPr>
          <a:xfrm>
            <a:off x="6358016" y="5634484"/>
            <a:ext cx="4434163" cy="436324"/>
            <a:chOff x="1707236" y="1067096"/>
            <a:chExt cx="3326649"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07236" y="1067096"/>
              <a:ext cx="3326649" cy="300134"/>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khoa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học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mới</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mẻ</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gn="just">
              <a:lnSpc>
                <a:spcPct val="150000"/>
              </a:lnSpc>
              <a:buNone/>
            </a:pP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Có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mô</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hình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phương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mô</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hình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phương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khác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nhau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như: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khách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thích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ứng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trên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máy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p:txBody>
      </p:sp>
    </p:spTree>
    <p:extLst>
      <p:ext uri="{BB962C8B-B14F-4D97-AF65-F5344CB8AC3E}">
        <p14:creationId xmlns:p14="http://schemas.microsoft.com/office/powerpoint/2010/main" val="7303946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17"/>
                                        </p:tgtEl>
                                        <p:attrNameLst>
                                          <p:attrName>ppt_x</p:attrName>
                                          <p:attrName>ppt_y</p:attrName>
                                        </p:attrNameLst>
                                      </p:cBhvr>
                                      <p:rCtr x="0" y="16389"/>
                                    </p:animMotion>
                                  </p:childTnLst>
                                </p:cTn>
                              </p:par>
                              <p:par>
                                <p:cTn id="15" presetID="22" presetClass="entr" presetSubtype="8" fill="hold" nodeType="withEffect">
                                  <p:stCondLst>
                                    <p:cond delay="170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1000"/>
                                        <p:tgtEl>
                                          <p:spTgt spid="23">
                                            <p:txEl>
                                              <p:pRg st="0" end="0"/>
                                            </p:txEl>
                                          </p:spTgt>
                                        </p:tgtEl>
                                      </p:cBhvr>
                                    </p:animEffect>
                                    <p:anim calcmode="lin" valueType="num">
                                      <p:cBhvr>
                                        <p:cTn id="2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0" name="组合 46">
            <a:extLst>
              <a:ext uri="{FF2B5EF4-FFF2-40B4-BE49-F238E27FC236}">
                <a16:creationId xmlns:a16="http://schemas.microsoft.com/office/drawing/2014/main" id="{F478C2EF-2A11-AF55-BB28-7FCEE1CC24C1}"/>
              </a:ext>
            </a:extLst>
          </p:cNvPr>
          <p:cNvGrpSpPr/>
          <p:nvPr/>
        </p:nvGrpSpPr>
        <p:grpSpPr>
          <a:xfrm>
            <a:off x="6358016" y="5634484"/>
            <a:ext cx="4434163" cy="436324"/>
            <a:chOff x="1707236" y="1067096"/>
            <a:chExt cx="3326649"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07236" y="1067096"/>
              <a:ext cx="3326649" cy="300134"/>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khoa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học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mới</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mẻ</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gn="just">
              <a:lnSpc>
                <a:spcPct val="150000"/>
              </a:lnSpc>
              <a:buNone/>
            </a:pP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Có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hợp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năng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hợp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năng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như: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sinh, đề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chấm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điểm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tự</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động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kê</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grpSp>
        <p:nvGrpSpPr>
          <p:cNvPr id="2" name="组合 40">
            <a:extLst>
              <a:ext uri="{FF2B5EF4-FFF2-40B4-BE49-F238E27FC236}">
                <a16:creationId xmlns:a16="http://schemas.microsoft.com/office/drawing/2014/main" id="{2944FC77-DBC0-7A21-FF71-C0F666FF9310}"/>
              </a:ext>
            </a:extLst>
          </p:cNvPr>
          <p:cNvGrpSpPr/>
          <p:nvPr/>
        </p:nvGrpSpPr>
        <p:grpSpPr>
          <a:xfrm>
            <a:off x="5969410" y="5548815"/>
            <a:ext cx="398131" cy="461665"/>
            <a:chOff x="4417853" y="1071895"/>
            <a:chExt cx="298690" cy="346308"/>
          </a:xfrm>
          <a:solidFill>
            <a:srgbClr val="0070C0"/>
          </a:solidFill>
        </p:grpSpPr>
        <p:sp>
          <p:nvSpPr>
            <p:cNvPr id="4" name="椭圆 41">
              <a:extLst>
                <a:ext uri="{FF2B5EF4-FFF2-40B4-BE49-F238E27FC236}">
                  <a16:creationId xmlns:a16="http://schemas.microsoft.com/office/drawing/2014/main" id="{61000FAF-B19C-E350-5459-92EBC0F37BF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 name="TextBox 6">
              <a:extLst>
                <a:ext uri="{FF2B5EF4-FFF2-40B4-BE49-F238E27FC236}">
                  <a16:creationId xmlns:a16="http://schemas.microsoft.com/office/drawing/2014/main" id="{721A58A2-34F0-81CF-4613-B013CA754584}"/>
                </a:ext>
              </a:extLst>
            </p:cNvPr>
            <p:cNvSpPr txBox="1"/>
            <p:nvPr/>
          </p:nvSpPr>
          <p:spPr>
            <a:xfrm>
              <a:off x="4428079" y="1071895"/>
              <a:ext cx="262413" cy="346308"/>
            </a:xfrm>
            <a:prstGeom prst="rect">
              <a:avLst/>
            </a:prstGeom>
            <a:noFill/>
          </p:spPr>
          <p:txBody>
            <a:bodyPr wrap="none" rtlCol="0">
              <a:spAutoFit/>
            </a:bodyPr>
            <a:lstStyle/>
            <a:p>
              <a:r>
                <a:rPr lang="en-US" altLang="zh-CN"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Tree>
    <p:extLst>
      <p:ext uri="{BB962C8B-B14F-4D97-AF65-F5344CB8AC3E}">
        <p14:creationId xmlns:p14="http://schemas.microsoft.com/office/powerpoint/2010/main" val="2000458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a:extLst>
              <a:ext uri="{FF2B5EF4-FFF2-40B4-BE49-F238E27FC236}">
                <a16:creationId xmlns:a16="http://schemas.microsoft.com/office/drawing/2014/main" id="{573D7939-A07C-E1D1-5A1C-C2C0E2DF3BFF}"/>
              </a:ext>
            </a:extLst>
          </p:cNvPr>
          <p:cNvGrpSpPr/>
          <p:nvPr/>
        </p:nvGrpSpPr>
        <p:grpSpPr>
          <a:xfrm>
            <a:off x="4851108" y="227066"/>
            <a:ext cx="2489784" cy="903349"/>
            <a:chOff x="4966524" y="2941150"/>
            <a:chExt cx="2489784" cy="903349"/>
          </a:xfrm>
        </p:grpSpPr>
        <p:sp>
          <p:nvSpPr>
            <p:cNvPr id="4" name="文本框 6">
              <a:extLst>
                <a:ext uri="{FF2B5EF4-FFF2-40B4-BE49-F238E27FC236}">
                  <a16:creationId xmlns:a16="http://schemas.microsoft.com/office/drawing/2014/main" id="{B85AD148-56E3-1944-EB51-E3135F9EA858}"/>
                </a:ext>
              </a:extLst>
            </p:cNvPr>
            <p:cNvSpPr txBox="1"/>
            <p:nvPr/>
          </p:nvSpPr>
          <p:spPr>
            <a:xfrm>
              <a:off x="4966524" y="3013502"/>
              <a:ext cx="24897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LỢI ÍCH</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5" name="直接连接符 7">
              <a:extLst>
                <a:ext uri="{FF2B5EF4-FFF2-40B4-BE49-F238E27FC236}">
                  <a16:creationId xmlns:a16="http://schemas.microsoft.com/office/drawing/2014/main" id="{58BBBA30-6919-97A6-246A-4F6F9382371E}"/>
                </a:ext>
              </a:extLst>
            </p:cNvPr>
            <p:cNvCxnSpPr/>
            <p:nvPr/>
          </p:nvCxnSpPr>
          <p:spPr>
            <a:xfrm>
              <a:off x="5734488" y="2941150"/>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Google Shape;358;p54">
            <a:extLst>
              <a:ext uri="{FF2B5EF4-FFF2-40B4-BE49-F238E27FC236}">
                <a16:creationId xmlns:a16="http://schemas.microsoft.com/office/drawing/2014/main" id="{42796995-8905-CB35-52FB-698496E6EB57}"/>
              </a:ext>
            </a:extLst>
          </p:cNvPr>
          <p:cNvSpPr txBox="1">
            <a:spLocks/>
          </p:cNvSpPr>
          <p:nvPr/>
        </p:nvSpPr>
        <p:spPr>
          <a:xfrm>
            <a:off x="869752" y="1130415"/>
            <a:ext cx="10493829"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Tiết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thời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chi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tiết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thời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chi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chấm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điểm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kê</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a:p>
            <a:pPr>
              <a:lnSpc>
                <a:spcPct val="100000"/>
              </a:lnSpc>
              <a:spcBef>
                <a:spcPts val="3000"/>
              </a:spcBef>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Nâng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cao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khách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xác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hơn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so với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chấm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thủ</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a:p>
            <a:pPr>
              <a:lnSpc>
                <a:spcPct val="100000"/>
              </a:lnSpc>
              <a:spcBef>
                <a:spcPts val="3000"/>
              </a:spcBef>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lận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hạn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chế</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tối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lận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a:p>
            <a:pPr>
              <a:lnSpc>
                <a:spcPct val="100000"/>
              </a:lnSpc>
              <a:spcBef>
                <a:spcPts val="3000"/>
              </a:spcBef>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dễ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sinh, đề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dễ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lưu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trữ</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dữ</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ổn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định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dễ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truy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cập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phân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dữ</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spTree>
    <p:extLst>
      <p:ext uri="{BB962C8B-B14F-4D97-AF65-F5344CB8AC3E}">
        <p14:creationId xmlns:p14="http://schemas.microsoft.com/office/powerpoint/2010/main" val="30220955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500"/>
                                  </p:stCondLst>
                                  <p:childTnLst>
                                    <p:set>
                                      <p:cBhvr>
                                        <p:cTn id="17" dur="1" fill="hold">
                                          <p:stCondLst>
                                            <p:cond delay="0"/>
                                          </p:stCondLst>
                                        </p:cTn>
                                        <p:tgtEl>
                                          <p:spTgt spid="10">
                                            <p:txEl>
                                              <p:pRg st="1" end="1"/>
                                            </p:txEl>
                                          </p:spTgt>
                                        </p:tgtEl>
                                        <p:attrNameLst>
                                          <p:attrName>style.visibility</p:attrName>
                                        </p:attrNameLst>
                                      </p:cBhvr>
                                      <p:to>
                                        <p:strVal val="visible"/>
                                      </p:to>
                                    </p:set>
                                    <p:anim calcmode="lin" valueType="num">
                                      <p:cBhvr additive="base">
                                        <p:cTn id="18"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500"/>
                                  </p:stCondLst>
                                  <p:childTnLst>
                                    <p:set>
                                      <p:cBhvr>
                                        <p:cTn id="23" dur="1" fill="hold">
                                          <p:stCondLst>
                                            <p:cond delay="0"/>
                                          </p:stCondLst>
                                        </p:cTn>
                                        <p:tgtEl>
                                          <p:spTgt spid="10">
                                            <p:txEl>
                                              <p:pRg st="2" end="2"/>
                                            </p:txEl>
                                          </p:spTgt>
                                        </p:tgtEl>
                                        <p:attrNameLst>
                                          <p:attrName>style.visibility</p:attrName>
                                        </p:attrNameLst>
                                      </p:cBhvr>
                                      <p:to>
                                        <p:strVal val="visible"/>
                                      </p:to>
                                    </p:set>
                                    <p:anim calcmode="lin" valueType="num">
                                      <p:cBhvr additive="base">
                                        <p:cTn id="24"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500"/>
                                  </p:stCondLst>
                                  <p:childTnLst>
                                    <p:set>
                                      <p:cBhvr>
                                        <p:cTn id="29" dur="1" fill="hold">
                                          <p:stCondLst>
                                            <p:cond delay="0"/>
                                          </p:stCondLst>
                                        </p:cTn>
                                        <p:tgtEl>
                                          <p:spTgt spid="10">
                                            <p:txEl>
                                              <p:pRg st="3" end="3"/>
                                            </p:txEl>
                                          </p:spTgt>
                                        </p:tgtEl>
                                        <p:attrNameLst>
                                          <p:attrName>style.visibility</p:attrName>
                                        </p:attrNameLst>
                                      </p:cBhvr>
                                      <p:to>
                                        <p:strVal val="visible"/>
                                      </p:to>
                                    </p:set>
                                    <p:anim calcmode="lin" valueType="num">
                                      <p:cBhvr additive="base">
                                        <p:cTn id="30"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477657" y="2948367"/>
            <a:ext cx="4404404" cy="1019443"/>
          </a:xfrm>
          <a:prstGeom prst="rect">
            <a:avLst/>
          </a:prstGeom>
          <a:noFill/>
        </p:spPr>
        <p:txBody>
          <a:bodyPr wrap="square" lIns="95185" tIns="47592" rIns="95185" bIns="47592" rtlCol="0">
            <a:spAutoFit/>
          </a:bodyPr>
          <a:lstStyle/>
          <a:p>
            <a:r>
              <a:rPr lang="en-US" altLang="zh-CN" sz="60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MỤC TIÊU</a:t>
            </a:r>
            <a:endParaRPr lang="zh-CN" altLang="en-US" sz="6000" dirty="0">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46862" y="2522286"/>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03</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897903" y="275860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2042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C6D9843-5BE9-14CC-3C74-443F2E371305}"/>
              </a:ext>
            </a:extLst>
          </p:cNvPr>
          <p:cNvSpPr/>
          <p:nvPr/>
        </p:nvSpPr>
        <p:spPr>
          <a:xfrm>
            <a:off x="3333676" y="115778"/>
            <a:ext cx="5514677" cy="714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4000" noProof="1">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sz="4000" b="1" noProof="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Thành viên nhóm 1</a:t>
            </a:r>
            <a:endParaRPr lang="zh-CN" altLang="en-US" sz="40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a:p>
            <a:pPr algn="ctr"/>
            <a:endParaRPr lang="en-US" sz="4000" dirty="0"/>
          </a:p>
        </p:txBody>
      </p:sp>
      <p:grpSp>
        <p:nvGrpSpPr>
          <p:cNvPr id="56" name="Group 55">
            <a:extLst>
              <a:ext uri="{FF2B5EF4-FFF2-40B4-BE49-F238E27FC236}">
                <a16:creationId xmlns:a16="http://schemas.microsoft.com/office/drawing/2014/main" id="{3267EA34-2E29-B014-4168-D01BE2261ADC}"/>
              </a:ext>
            </a:extLst>
          </p:cNvPr>
          <p:cNvGrpSpPr/>
          <p:nvPr/>
        </p:nvGrpSpPr>
        <p:grpSpPr>
          <a:xfrm>
            <a:off x="5033325" y="1212330"/>
            <a:ext cx="2267601" cy="4717915"/>
            <a:chOff x="7357756" y="1243817"/>
            <a:chExt cx="2267601" cy="4717915"/>
          </a:xfrm>
        </p:grpSpPr>
        <p:sp>
          <p:nvSpPr>
            <p:cNvPr id="86" name="Rectangle 85">
              <a:extLst>
                <a:ext uri="{FF2B5EF4-FFF2-40B4-BE49-F238E27FC236}">
                  <a16:creationId xmlns:a16="http://schemas.microsoft.com/office/drawing/2014/main" id="{4FC8663F-57E2-963C-7B0C-8DFA6C0502D3}"/>
                </a:ext>
              </a:extLst>
            </p:cNvPr>
            <p:cNvSpPr/>
            <p:nvPr/>
          </p:nvSpPr>
          <p:spPr>
            <a:xfrm>
              <a:off x="7358515" y="12582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8" name="Group 87">
              <a:extLst>
                <a:ext uri="{FF2B5EF4-FFF2-40B4-BE49-F238E27FC236}">
                  <a16:creationId xmlns:a16="http://schemas.microsoft.com/office/drawing/2014/main" id="{01E56AAD-4342-06D8-22B4-BA1311078BF6}"/>
                </a:ext>
              </a:extLst>
            </p:cNvPr>
            <p:cNvGrpSpPr/>
            <p:nvPr/>
          </p:nvGrpSpPr>
          <p:grpSpPr>
            <a:xfrm>
              <a:off x="7632625" y="4321709"/>
              <a:ext cx="661858" cy="341640"/>
              <a:chOff x="2170102" y="4799348"/>
              <a:chExt cx="1525023" cy="806900"/>
            </a:xfrm>
          </p:grpSpPr>
          <p:sp>
            <p:nvSpPr>
              <p:cNvPr id="89" name="Rectangle: Diagonal Corners Snipped 88">
                <a:extLst>
                  <a:ext uri="{FF2B5EF4-FFF2-40B4-BE49-F238E27FC236}">
                    <a16:creationId xmlns:a16="http://schemas.microsoft.com/office/drawing/2014/main" id="{4389CF3A-520B-B42E-AD13-050048BA77B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Rectangle: Diagonal Corners Snipped 89">
                <a:extLst>
                  <a:ext uri="{FF2B5EF4-FFF2-40B4-BE49-F238E27FC236}">
                    <a16:creationId xmlns:a16="http://schemas.microsoft.com/office/drawing/2014/main" id="{347A3AD6-9655-A231-22D8-F9DD1D78D8FA}"/>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Isosceles Triangle 90">
                <a:extLst>
                  <a:ext uri="{FF2B5EF4-FFF2-40B4-BE49-F238E27FC236}">
                    <a16:creationId xmlns:a16="http://schemas.microsoft.com/office/drawing/2014/main" id="{F4309A11-744D-0729-3D41-A97ECEACA99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2" name="TextBox 91">
              <a:extLst>
                <a:ext uri="{FF2B5EF4-FFF2-40B4-BE49-F238E27FC236}">
                  <a16:creationId xmlns:a16="http://schemas.microsoft.com/office/drawing/2014/main" id="{12E65722-25AC-25EB-6DC1-A5750A44D8D0}"/>
                </a:ext>
              </a:extLst>
            </p:cNvPr>
            <p:cNvSpPr txBox="1"/>
            <p:nvPr/>
          </p:nvSpPr>
          <p:spPr>
            <a:xfrm>
              <a:off x="7358515" y="39233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N o o b</a:t>
              </a:r>
            </a:p>
          </p:txBody>
        </p:sp>
        <p:cxnSp>
          <p:nvCxnSpPr>
            <p:cNvPr id="93" name="Straight Connector 92">
              <a:extLst>
                <a:ext uri="{FF2B5EF4-FFF2-40B4-BE49-F238E27FC236}">
                  <a16:creationId xmlns:a16="http://schemas.microsoft.com/office/drawing/2014/main" id="{C6A77EDD-73B6-759E-B6C9-B6195FD4B7D9}"/>
                </a:ext>
              </a:extLst>
            </p:cNvPr>
            <p:cNvCxnSpPr>
              <a:cxnSpLocks/>
            </p:cNvCxnSpPr>
            <p:nvPr/>
          </p:nvCxnSpPr>
          <p:spPr>
            <a:xfrm flipH="1">
              <a:off x="7358515" y="39233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116583F-5A70-375C-C0E7-E0ED537CB2F3}"/>
                </a:ext>
              </a:extLst>
            </p:cNvPr>
            <p:cNvSpPr/>
            <p:nvPr/>
          </p:nvSpPr>
          <p:spPr>
            <a:xfrm rot="10800000">
              <a:off x="7357756" y="4774921"/>
              <a:ext cx="2258981"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4ABC6B2-D3EC-0B63-50F6-C6E8C4E62B82}"/>
                </a:ext>
              </a:extLst>
            </p:cNvPr>
            <p:cNvCxnSpPr>
              <a:cxnSpLocks/>
            </p:cNvCxnSpPr>
            <p:nvPr/>
          </p:nvCxnSpPr>
          <p:spPr>
            <a:xfrm flipH="1">
              <a:off x="7357756" y="1243817"/>
              <a:ext cx="22670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2523D1CB-6033-DAA4-2710-164DB398F948}"/>
                </a:ext>
              </a:extLst>
            </p:cNvPr>
            <p:cNvSpPr/>
            <p:nvPr/>
          </p:nvSpPr>
          <p:spPr>
            <a:xfrm rot="18716264">
              <a:off x="8517980" y="5254958"/>
              <a:ext cx="878386" cy="2269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98" name="Group 97">
              <a:extLst>
                <a:ext uri="{FF2B5EF4-FFF2-40B4-BE49-F238E27FC236}">
                  <a16:creationId xmlns:a16="http://schemas.microsoft.com/office/drawing/2014/main" id="{E141B738-E1AE-4393-FB95-84B40B6A9742}"/>
                </a:ext>
              </a:extLst>
            </p:cNvPr>
            <p:cNvGrpSpPr/>
            <p:nvPr/>
          </p:nvGrpSpPr>
          <p:grpSpPr>
            <a:xfrm>
              <a:off x="7761891" y="4794249"/>
              <a:ext cx="1450567" cy="131851"/>
              <a:chOff x="5102562" y="895948"/>
              <a:chExt cx="2084025" cy="743097"/>
            </a:xfrm>
          </p:grpSpPr>
          <p:sp>
            <p:nvSpPr>
              <p:cNvPr id="99" name="Rectangle 98">
                <a:extLst>
                  <a:ext uri="{FF2B5EF4-FFF2-40B4-BE49-F238E27FC236}">
                    <a16:creationId xmlns:a16="http://schemas.microsoft.com/office/drawing/2014/main" id="{BDFB9831-1C8D-7456-0DB0-31BDFCD84224}"/>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Rectangle 99">
                <a:extLst>
                  <a:ext uri="{FF2B5EF4-FFF2-40B4-BE49-F238E27FC236}">
                    <a16:creationId xmlns:a16="http://schemas.microsoft.com/office/drawing/2014/main" id="{AFB875D3-B8CA-4B55-18A1-0FC5376A3E7A}"/>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7" name="Freeform: Shape 106">
              <a:extLst>
                <a:ext uri="{FF2B5EF4-FFF2-40B4-BE49-F238E27FC236}">
                  <a16:creationId xmlns:a16="http://schemas.microsoft.com/office/drawing/2014/main" id="{7CA93C06-DA79-2D75-5360-3C5E393FC97F}"/>
                </a:ext>
              </a:extLst>
            </p:cNvPr>
            <p:cNvSpPr/>
            <p:nvPr/>
          </p:nvSpPr>
          <p:spPr>
            <a:xfrm rot="2582158">
              <a:off x="7589882" y="5284152"/>
              <a:ext cx="885100" cy="204619"/>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9" name="Picture 108">
              <a:extLst>
                <a:ext uri="{FF2B5EF4-FFF2-40B4-BE49-F238E27FC236}">
                  <a16:creationId xmlns:a16="http://schemas.microsoft.com/office/drawing/2014/main" id="{A6CAA19F-4E85-888B-F539-CD5C0DFC5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4483" y="5531158"/>
              <a:ext cx="430574" cy="430574"/>
            </a:xfrm>
            <a:prstGeom prst="rect">
              <a:avLst/>
            </a:prstGeom>
          </p:spPr>
        </p:pic>
        <p:sp>
          <p:nvSpPr>
            <p:cNvPr id="52" name="TextBox 51">
              <a:extLst>
                <a:ext uri="{FF2B5EF4-FFF2-40B4-BE49-F238E27FC236}">
                  <a16:creationId xmlns:a16="http://schemas.microsoft.com/office/drawing/2014/main" id="{278322CA-A0EE-5352-3672-A227F632099B}"/>
                </a:ext>
              </a:extLst>
            </p:cNvPr>
            <p:cNvSpPr txBox="1"/>
            <p:nvPr/>
          </p:nvSpPr>
          <p:spPr>
            <a:xfrm>
              <a:off x="7358515" y="3572299"/>
              <a:ext cx="2266269" cy="338554"/>
            </a:xfrm>
            <a:prstGeom prst="rect">
              <a:avLst/>
            </a:prstGeom>
            <a:solidFill>
              <a:schemeClr val="bg1"/>
            </a:solidFill>
          </p:spPr>
          <p:txBody>
            <a:bodyPr wrap="square" rtlCol="0">
              <a:spAutoFit/>
            </a:bodyPr>
            <a:lstStyle/>
            <a:p>
              <a:pPr algn="ctr"/>
              <a:r>
                <a:rPr lang="en-ID" sz="1600" b="1" dirty="0" err="1">
                  <a:solidFill>
                    <a:sysClr val="windowText" lastClr="000000"/>
                  </a:solidFill>
                  <a:latin typeface="Monda" panose="02000503000000000000" pitchFamily="2" charset="0"/>
                </a:rPr>
                <a:t>Nguyễn</a:t>
              </a:r>
              <a:r>
                <a:rPr lang="en-ID" sz="1600" b="1" dirty="0">
                  <a:solidFill>
                    <a:sysClr val="windowText" lastClr="000000"/>
                  </a:solidFill>
                  <a:latin typeface="Monda" panose="02000503000000000000" pitchFamily="2" charset="0"/>
                </a:rPr>
                <a:t> Hoàng Duy Anh</a:t>
              </a:r>
            </a:p>
          </p:txBody>
        </p:sp>
        <p:pic>
          <p:nvPicPr>
            <p:cNvPr id="113" name="Picture 112">
              <a:extLst>
                <a:ext uri="{FF2B5EF4-FFF2-40B4-BE49-F238E27FC236}">
                  <a16:creationId xmlns:a16="http://schemas.microsoft.com/office/drawing/2014/main" id="{2FA2A298-F899-57FD-B1F8-991DF9DD50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59088" y="1270595"/>
              <a:ext cx="2266269" cy="2295238"/>
            </a:xfrm>
            <a:prstGeom prst="rect">
              <a:avLst/>
            </a:prstGeom>
          </p:spPr>
        </p:pic>
      </p:grpSp>
      <p:grpSp>
        <p:nvGrpSpPr>
          <p:cNvPr id="79" name="Group 78">
            <a:extLst>
              <a:ext uri="{FF2B5EF4-FFF2-40B4-BE49-F238E27FC236}">
                <a16:creationId xmlns:a16="http://schemas.microsoft.com/office/drawing/2014/main" id="{8488B620-37C8-ADAF-851C-2D8AD854CD0A}"/>
              </a:ext>
            </a:extLst>
          </p:cNvPr>
          <p:cNvGrpSpPr/>
          <p:nvPr/>
        </p:nvGrpSpPr>
        <p:grpSpPr>
          <a:xfrm>
            <a:off x="4974181" y="1315303"/>
            <a:ext cx="2268790" cy="4703472"/>
            <a:chOff x="2494181" y="1230189"/>
            <a:chExt cx="2268790" cy="4703472"/>
          </a:xfrm>
        </p:grpSpPr>
        <p:sp>
          <p:nvSpPr>
            <p:cNvPr id="172" name="Rectangle 171">
              <a:extLst>
                <a:ext uri="{FF2B5EF4-FFF2-40B4-BE49-F238E27FC236}">
                  <a16:creationId xmlns:a16="http://schemas.microsoft.com/office/drawing/2014/main" id="{01AEB4DD-88F8-5345-3BD3-FB419654AA5A}"/>
                </a:ext>
              </a:extLst>
            </p:cNvPr>
            <p:cNvSpPr/>
            <p:nvPr/>
          </p:nvSpPr>
          <p:spPr>
            <a:xfrm>
              <a:off x="2501175" y="1230189"/>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3" name="Group 172">
              <a:extLst>
                <a:ext uri="{FF2B5EF4-FFF2-40B4-BE49-F238E27FC236}">
                  <a16:creationId xmlns:a16="http://schemas.microsoft.com/office/drawing/2014/main" id="{648D2073-FE6F-8C17-E740-654F2CB90DBE}"/>
                </a:ext>
              </a:extLst>
            </p:cNvPr>
            <p:cNvGrpSpPr/>
            <p:nvPr/>
          </p:nvGrpSpPr>
          <p:grpSpPr>
            <a:xfrm>
              <a:off x="2770812" y="4300811"/>
              <a:ext cx="661858" cy="334467"/>
              <a:chOff x="2170102" y="4799348"/>
              <a:chExt cx="1525023" cy="806900"/>
            </a:xfrm>
          </p:grpSpPr>
          <p:sp>
            <p:nvSpPr>
              <p:cNvPr id="174" name="Rectangle: Diagonal Corners Snipped 173">
                <a:extLst>
                  <a:ext uri="{FF2B5EF4-FFF2-40B4-BE49-F238E27FC236}">
                    <a16:creationId xmlns:a16="http://schemas.microsoft.com/office/drawing/2014/main" id="{3FE68A72-F241-E655-A320-16F9002DC9C8}"/>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5" name="Rectangle: Diagonal Corners Snipped 174">
                <a:extLst>
                  <a:ext uri="{FF2B5EF4-FFF2-40B4-BE49-F238E27FC236}">
                    <a16:creationId xmlns:a16="http://schemas.microsoft.com/office/drawing/2014/main" id="{058BFB15-FB47-55F7-FD4E-6BA6339A0450}"/>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6" name="Isosceles Triangle 175">
                <a:extLst>
                  <a:ext uri="{FF2B5EF4-FFF2-40B4-BE49-F238E27FC236}">
                    <a16:creationId xmlns:a16="http://schemas.microsoft.com/office/drawing/2014/main" id="{6BFFF2DF-2FBB-E2B0-84D3-CBB4C5DCC981}"/>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7" name="TextBox 176">
              <a:extLst>
                <a:ext uri="{FF2B5EF4-FFF2-40B4-BE49-F238E27FC236}">
                  <a16:creationId xmlns:a16="http://schemas.microsoft.com/office/drawing/2014/main" id="{65142F4B-485E-611B-4170-D954D0C2457B}"/>
                </a:ext>
              </a:extLst>
            </p:cNvPr>
            <p:cNvSpPr txBox="1"/>
            <p:nvPr/>
          </p:nvSpPr>
          <p:spPr>
            <a:xfrm>
              <a:off x="2496702" y="3895298"/>
              <a:ext cx="2247971" cy="276999"/>
            </a:xfrm>
            <a:prstGeom prst="rect">
              <a:avLst/>
            </a:prstGeom>
            <a:noFill/>
          </p:spPr>
          <p:txBody>
            <a:bodyPr wrap="square" rtlCol="0">
              <a:spAutoFit/>
            </a:bodyPr>
            <a:lstStyle/>
            <a:p>
              <a:pPr algn="ctr"/>
              <a:r>
                <a:rPr lang="en-ID" sz="1200" err="1">
                  <a:solidFill>
                    <a:schemeClr val="bg1"/>
                  </a:solidFill>
                  <a:latin typeface="Cascadia Code Light" panose="020B0609020000020004" pitchFamily="49" charset="0"/>
                  <a:cs typeface="Cascadia Code Light" panose="020B0609020000020004" pitchFamily="49" charset="0"/>
                </a:rPr>
                <a:t>Viettocotoco</a:t>
              </a:r>
              <a:endParaRPr lang="en-ID" sz="1200">
                <a:solidFill>
                  <a:schemeClr val="bg1"/>
                </a:solidFill>
                <a:latin typeface="Cascadia Code Light" panose="020B0609020000020004" pitchFamily="49" charset="0"/>
                <a:cs typeface="Cascadia Code Light" panose="020B0609020000020004" pitchFamily="49" charset="0"/>
              </a:endParaRPr>
            </a:p>
          </p:txBody>
        </p:sp>
        <p:cxnSp>
          <p:nvCxnSpPr>
            <p:cNvPr id="178" name="Straight Connector 177">
              <a:extLst>
                <a:ext uri="{FF2B5EF4-FFF2-40B4-BE49-F238E27FC236}">
                  <a16:creationId xmlns:a16="http://schemas.microsoft.com/office/drawing/2014/main" id="{90AF2F20-D518-1C5E-F78A-D6F5EFEC10AD}"/>
                </a:ext>
              </a:extLst>
            </p:cNvPr>
            <p:cNvCxnSpPr>
              <a:cxnSpLocks/>
            </p:cNvCxnSpPr>
            <p:nvPr/>
          </p:nvCxnSpPr>
          <p:spPr>
            <a:xfrm flipH="1">
              <a:off x="2496702" y="3895298"/>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79" name="Isosceles Triangle 178">
              <a:extLst>
                <a:ext uri="{FF2B5EF4-FFF2-40B4-BE49-F238E27FC236}">
                  <a16:creationId xmlns:a16="http://schemas.microsoft.com/office/drawing/2014/main" id="{90F5E9A4-1998-86E1-4754-DA46D3F5E604}"/>
                </a:ext>
              </a:extLst>
            </p:cNvPr>
            <p:cNvSpPr/>
            <p:nvPr/>
          </p:nvSpPr>
          <p:spPr>
            <a:xfrm rot="10800000">
              <a:off x="2496701" y="474863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D08DE08E-8C25-7013-DE4C-0799F80E7604}"/>
                </a:ext>
              </a:extLst>
            </p:cNvPr>
            <p:cNvCxnSpPr>
              <a:cxnSpLocks/>
            </p:cNvCxnSpPr>
            <p:nvPr/>
          </p:nvCxnSpPr>
          <p:spPr>
            <a:xfrm>
              <a:off x="2494181" y="1238732"/>
              <a:ext cx="226483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Freeform: Shape 180">
              <a:extLst>
                <a:ext uri="{FF2B5EF4-FFF2-40B4-BE49-F238E27FC236}">
                  <a16:creationId xmlns:a16="http://schemas.microsoft.com/office/drawing/2014/main" id="{18806080-F0C7-A3A2-F992-A16A695028C2}"/>
                </a:ext>
              </a:extLst>
            </p:cNvPr>
            <p:cNvSpPr/>
            <p:nvPr/>
          </p:nvSpPr>
          <p:spPr>
            <a:xfrm rot="18716264">
              <a:off x="3643228" y="5229211"/>
              <a:ext cx="840159" cy="216108"/>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2" name="Group 181">
              <a:extLst>
                <a:ext uri="{FF2B5EF4-FFF2-40B4-BE49-F238E27FC236}">
                  <a16:creationId xmlns:a16="http://schemas.microsoft.com/office/drawing/2014/main" id="{7F5B148E-94D9-0FB3-A4B0-90DE5661044A}"/>
                </a:ext>
              </a:extLst>
            </p:cNvPr>
            <p:cNvGrpSpPr/>
            <p:nvPr/>
          </p:nvGrpSpPr>
          <p:grpSpPr>
            <a:xfrm>
              <a:off x="2900078" y="4766178"/>
              <a:ext cx="1450567" cy="131851"/>
              <a:chOff x="5102562" y="895948"/>
              <a:chExt cx="2084025" cy="743097"/>
            </a:xfrm>
          </p:grpSpPr>
          <p:sp>
            <p:nvSpPr>
              <p:cNvPr id="183" name="Rectangle 182">
                <a:extLst>
                  <a:ext uri="{FF2B5EF4-FFF2-40B4-BE49-F238E27FC236}">
                    <a16:creationId xmlns:a16="http://schemas.microsoft.com/office/drawing/2014/main" id="{E593AFDE-B132-4F68-DEB1-41F1A2228FF8}"/>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4" name="Rectangle 183">
                <a:extLst>
                  <a:ext uri="{FF2B5EF4-FFF2-40B4-BE49-F238E27FC236}">
                    <a16:creationId xmlns:a16="http://schemas.microsoft.com/office/drawing/2014/main" id="{29B3D871-07DF-9EC1-F556-FAD7E53B980B}"/>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5" name="Freeform: Shape 184">
              <a:extLst>
                <a:ext uri="{FF2B5EF4-FFF2-40B4-BE49-F238E27FC236}">
                  <a16:creationId xmlns:a16="http://schemas.microsoft.com/office/drawing/2014/main" id="{2E712B08-01AA-7FE8-97B4-538BB9F643E9}"/>
                </a:ext>
              </a:extLst>
            </p:cNvPr>
            <p:cNvSpPr/>
            <p:nvPr/>
          </p:nvSpPr>
          <p:spPr>
            <a:xfrm rot="2582158">
              <a:off x="2715159" y="5250992"/>
              <a:ext cx="908211" cy="18383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86" name="Picture 185">
              <a:extLst>
                <a:ext uri="{FF2B5EF4-FFF2-40B4-BE49-F238E27FC236}">
                  <a16:creationId xmlns:a16="http://schemas.microsoft.com/office/drawing/2014/main" id="{FA12D45B-271D-F41F-BC10-219BC7222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670" y="5503087"/>
              <a:ext cx="430574" cy="430574"/>
            </a:xfrm>
            <a:prstGeom prst="rect">
              <a:avLst/>
            </a:prstGeom>
          </p:spPr>
        </p:pic>
        <p:sp>
          <p:nvSpPr>
            <p:cNvPr id="187" name="TextBox 186">
              <a:extLst>
                <a:ext uri="{FF2B5EF4-FFF2-40B4-BE49-F238E27FC236}">
                  <a16:creationId xmlns:a16="http://schemas.microsoft.com/office/drawing/2014/main" id="{EED9C9BD-913E-8308-B832-5112DBD7944E}"/>
                </a:ext>
              </a:extLst>
            </p:cNvPr>
            <p:cNvSpPr txBox="1"/>
            <p:nvPr/>
          </p:nvSpPr>
          <p:spPr>
            <a:xfrm>
              <a:off x="2498621" y="3544228"/>
              <a:ext cx="2264350"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Ngô Tuấn Việt</a:t>
              </a:r>
            </a:p>
          </p:txBody>
        </p:sp>
        <p:pic>
          <p:nvPicPr>
            <p:cNvPr id="188" name="Picture 187">
              <a:extLst>
                <a:ext uri="{FF2B5EF4-FFF2-40B4-BE49-F238E27FC236}">
                  <a16:creationId xmlns:a16="http://schemas.microsoft.com/office/drawing/2014/main" id="{DC449C0B-6A1E-7FFC-E11B-200BA62048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94422" y="1272622"/>
              <a:ext cx="2264350" cy="2247972"/>
            </a:xfrm>
            <a:prstGeom prst="rect">
              <a:avLst/>
            </a:prstGeom>
          </p:spPr>
        </p:pic>
      </p:grpSp>
      <p:grpSp>
        <p:nvGrpSpPr>
          <p:cNvPr id="69" name="Group 68">
            <a:extLst>
              <a:ext uri="{FF2B5EF4-FFF2-40B4-BE49-F238E27FC236}">
                <a16:creationId xmlns:a16="http://schemas.microsoft.com/office/drawing/2014/main" id="{5D58E203-6A2C-C65E-3246-538AE3C9E88A}"/>
              </a:ext>
            </a:extLst>
          </p:cNvPr>
          <p:cNvGrpSpPr/>
          <p:nvPr/>
        </p:nvGrpSpPr>
        <p:grpSpPr>
          <a:xfrm>
            <a:off x="4973904" y="1353721"/>
            <a:ext cx="2270158" cy="4443478"/>
            <a:chOff x="9686908" y="1324264"/>
            <a:chExt cx="2270158" cy="4443478"/>
          </a:xfrm>
        </p:grpSpPr>
        <p:sp>
          <p:nvSpPr>
            <p:cNvPr id="155" name="Rectangle 154">
              <a:extLst>
                <a:ext uri="{FF2B5EF4-FFF2-40B4-BE49-F238E27FC236}">
                  <a16:creationId xmlns:a16="http://schemas.microsoft.com/office/drawing/2014/main" id="{D9F5F9C0-F3D9-1B31-1F49-8342A20612DA}"/>
                </a:ext>
              </a:extLst>
            </p:cNvPr>
            <p:cNvSpPr/>
            <p:nvPr/>
          </p:nvSpPr>
          <p:spPr>
            <a:xfrm>
              <a:off x="9697660" y="1339859"/>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6" name="Group 155">
              <a:extLst>
                <a:ext uri="{FF2B5EF4-FFF2-40B4-BE49-F238E27FC236}">
                  <a16:creationId xmlns:a16="http://schemas.microsoft.com/office/drawing/2014/main" id="{23C6C761-D69B-8008-E434-992636C6CCF6}"/>
                </a:ext>
              </a:extLst>
            </p:cNvPr>
            <p:cNvGrpSpPr/>
            <p:nvPr/>
          </p:nvGrpSpPr>
          <p:grpSpPr>
            <a:xfrm>
              <a:off x="9932237" y="4215958"/>
              <a:ext cx="545613" cy="282715"/>
              <a:chOff x="2170102" y="4799348"/>
              <a:chExt cx="1525023" cy="806900"/>
            </a:xfrm>
          </p:grpSpPr>
          <p:sp>
            <p:nvSpPr>
              <p:cNvPr id="157" name="Rectangle: Diagonal Corners Snipped 156">
                <a:extLst>
                  <a:ext uri="{FF2B5EF4-FFF2-40B4-BE49-F238E27FC236}">
                    <a16:creationId xmlns:a16="http://schemas.microsoft.com/office/drawing/2014/main" id="{5F15FD31-0248-4A5E-EA5E-7177EA83311A}"/>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Rectangle: Diagonal Corners Snipped 157">
                <a:extLst>
                  <a:ext uri="{FF2B5EF4-FFF2-40B4-BE49-F238E27FC236}">
                    <a16:creationId xmlns:a16="http://schemas.microsoft.com/office/drawing/2014/main" id="{32B1FFCD-9CE8-68A5-5ABB-5C5ADA36B6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9" name="Isosceles Triangle 158">
                <a:extLst>
                  <a:ext uri="{FF2B5EF4-FFF2-40B4-BE49-F238E27FC236}">
                    <a16:creationId xmlns:a16="http://schemas.microsoft.com/office/drawing/2014/main" id="{C0CA8E01-983C-F9DE-4957-8ED0AC8CE230}"/>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0" name="TextBox 159">
              <a:extLst>
                <a:ext uri="{FF2B5EF4-FFF2-40B4-BE49-F238E27FC236}">
                  <a16:creationId xmlns:a16="http://schemas.microsoft.com/office/drawing/2014/main" id="{1961B1F7-EA69-75F2-E8B7-66AB5A3AD2B4}"/>
                </a:ext>
              </a:extLst>
            </p:cNvPr>
            <p:cNvSpPr txBox="1"/>
            <p:nvPr/>
          </p:nvSpPr>
          <p:spPr>
            <a:xfrm>
              <a:off x="9697660" y="3864013"/>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Vandal</a:t>
              </a:r>
            </a:p>
          </p:txBody>
        </p:sp>
        <p:cxnSp>
          <p:nvCxnSpPr>
            <p:cNvPr id="161" name="Straight Connector 160">
              <a:extLst>
                <a:ext uri="{FF2B5EF4-FFF2-40B4-BE49-F238E27FC236}">
                  <a16:creationId xmlns:a16="http://schemas.microsoft.com/office/drawing/2014/main" id="{719DFFE6-6B35-6622-C9C0-DEC12A4B812C}"/>
                </a:ext>
              </a:extLst>
            </p:cNvPr>
            <p:cNvCxnSpPr>
              <a:cxnSpLocks/>
            </p:cNvCxnSpPr>
            <p:nvPr/>
          </p:nvCxnSpPr>
          <p:spPr>
            <a:xfrm flipH="1">
              <a:off x="9697660" y="3864013"/>
              <a:ext cx="2255517"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62" name="Isosceles Triangle 161">
              <a:extLst>
                <a:ext uri="{FF2B5EF4-FFF2-40B4-BE49-F238E27FC236}">
                  <a16:creationId xmlns:a16="http://schemas.microsoft.com/office/drawing/2014/main" id="{7CA53613-0A7C-6EB7-9B83-D7019009E366}"/>
                </a:ext>
              </a:extLst>
            </p:cNvPr>
            <p:cNvSpPr/>
            <p:nvPr/>
          </p:nvSpPr>
          <p:spPr>
            <a:xfrm rot="10800000">
              <a:off x="9686908" y="4624109"/>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3D992CAA-F4E3-E493-F07A-E8233344CE50}"/>
                </a:ext>
              </a:extLst>
            </p:cNvPr>
            <p:cNvCxnSpPr>
              <a:cxnSpLocks/>
            </p:cNvCxnSpPr>
            <p:nvPr/>
          </p:nvCxnSpPr>
          <p:spPr>
            <a:xfrm flipH="1">
              <a:off x="9701041" y="1324264"/>
              <a:ext cx="2251350" cy="3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A2CF492E-B1EA-6355-FA4F-987A0134EBA8}"/>
                </a:ext>
              </a:extLst>
            </p:cNvPr>
            <p:cNvGrpSpPr/>
            <p:nvPr/>
          </p:nvGrpSpPr>
          <p:grpSpPr>
            <a:xfrm>
              <a:off x="10114458" y="4623405"/>
              <a:ext cx="1344904" cy="108014"/>
              <a:chOff x="5102562" y="895948"/>
              <a:chExt cx="2084025" cy="743097"/>
            </a:xfrm>
          </p:grpSpPr>
          <p:sp>
            <p:nvSpPr>
              <p:cNvPr id="166" name="Rectangle 165">
                <a:extLst>
                  <a:ext uri="{FF2B5EF4-FFF2-40B4-BE49-F238E27FC236}">
                    <a16:creationId xmlns:a16="http://schemas.microsoft.com/office/drawing/2014/main" id="{DE32DEE2-43E9-5205-A2C2-C1EC9BCA894D}"/>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Rectangle 166">
                <a:extLst>
                  <a:ext uri="{FF2B5EF4-FFF2-40B4-BE49-F238E27FC236}">
                    <a16:creationId xmlns:a16="http://schemas.microsoft.com/office/drawing/2014/main" id="{581171DE-04C1-815E-9E30-10E2619E0B62}"/>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0" name="TextBox 169">
              <a:extLst>
                <a:ext uri="{FF2B5EF4-FFF2-40B4-BE49-F238E27FC236}">
                  <a16:creationId xmlns:a16="http://schemas.microsoft.com/office/drawing/2014/main" id="{55F715DF-1DC5-1A91-1440-0C74578F5AA6}"/>
                </a:ext>
              </a:extLst>
            </p:cNvPr>
            <p:cNvSpPr txBox="1"/>
            <p:nvPr/>
          </p:nvSpPr>
          <p:spPr>
            <a:xfrm>
              <a:off x="9699745" y="3511719"/>
              <a:ext cx="225732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Phùng</a:t>
              </a:r>
              <a:r>
                <a:rPr lang="en-ID" sz="1600" b="1">
                  <a:solidFill>
                    <a:sysClr val="windowText" lastClr="000000"/>
                  </a:solidFill>
                  <a:latin typeface="Monda" panose="02000503000000000000" pitchFamily="2" charset="0"/>
                </a:rPr>
                <a:t> Duy </a:t>
              </a:r>
              <a:r>
                <a:rPr lang="en-ID" sz="1600" b="1" err="1">
                  <a:solidFill>
                    <a:sysClr val="windowText" lastClr="000000"/>
                  </a:solidFill>
                  <a:latin typeface="Monda" panose="02000503000000000000" pitchFamily="2" charset="0"/>
                </a:rPr>
                <a:t>Hiếu</a:t>
              </a:r>
              <a:endParaRPr lang="en-ID" sz="1600" b="1">
                <a:solidFill>
                  <a:sysClr val="windowText" lastClr="000000"/>
                </a:solidFill>
                <a:latin typeface="Monda" panose="02000503000000000000" pitchFamily="2" charset="0"/>
              </a:endParaRPr>
            </a:p>
          </p:txBody>
        </p:sp>
        <p:sp>
          <p:nvSpPr>
            <p:cNvPr id="193" name="Freeform: Shape 192">
              <a:extLst>
                <a:ext uri="{FF2B5EF4-FFF2-40B4-BE49-F238E27FC236}">
                  <a16:creationId xmlns:a16="http://schemas.microsoft.com/office/drawing/2014/main" id="{9E5C9AAB-5FBD-564C-D313-3B6BD8408DDA}"/>
                </a:ext>
              </a:extLst>
            </p:cNvPr>
            <p:cNvSpPr/>
            <p:nvPr/>
          </p:nvSpPr>
          <p:spPr>
            <a:xfrm rot="18946593">
              <a:off x="10856786" y="5068956"/>
              <a:ext cx="907288" cy="1802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6" name="Picture 195">
              <a:extLst>
                <a:ext uri="{FF2B5EF4-FFF2-40B4-BE49-F238E27FC236}">
                  <a16:creationId xmlns:a16="http://schemas.microsoft.com/office/drawing/2014/main" id="{167345DF-50B0-50E2-8387-DB72F0CA2C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6293" y="5337167"/>
              <a:ext cx="430575" cy="430575"/>
            </a:xfrm>
            <a:prstGeom prst="rect">
              <a:avLst/>
            </a:prstGeom>
          </p:spPr>
        </p:pic>
        <p:sp>
          <p:nvSpPr>
            <p:cNvPr id="197" name="Freeform: Shape 196">
              <a:extLst>
                <a:ext uri="{FF2B5EF4-FFF2-40B4-BE49-F238E27FC236}">
                  <a16:creationId xmlns:a16="http://schemas.microsoft.com/office/drawing/2014/main" id="{57749006-14A6-1500-167F-E06DBCDD3AB7}"/>
                </a:ext>
              </a:extLst>
            </p:cNvPr>
            <p:cNvSpPr/>
            <p:nvPr/>
          </p:nvSpPr>
          <p:spPr>
            <a:xfrm rot="2433019">
              <a:off x="9864747" y="5096622"/>
              <a:ext cx="833041" cy="1909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9" name="Picture 198">
              <a:extLst>
                <a:ext uri="{FF2B5EF4-FFF2-40B4-BE49-F238E27FC236}">
                  <a16:creationId xmlns:a16="http://schemas.microsoft.com/office/drawing/2014/main" id="{001C3653-9A2C-9AD8-566B-17EC0E917D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4421" y="1349772"/>
              <a:ext cx="2247970" cy="2161947"/>
            </a:xfrm>
            <a:prstGeom prst="rect">
              <a:avLst/>
            </a:prstGeom>
          </p:spPr>
        </p:pic>
      </p:grpSp>
      <p:grpSp>
        <p:nvGrpSpPr>
          <p:cNvPr id="22" name="Group 21">
            <a:extLst>
              <a:ext uri="{FF2B5EF4-FFF2-40B4-BE49-F238E27FC236}">
                <a16:creationId xmlns:a16="http://schemas.microsoft.com/office/drawing/2014/main" id="{E076FD66-1C1D-4778-2C5A-54DEF260B555}"/>
              </a:ext>
            </a:extLst>
          </p:cNvPr>
          <p:cNvGrpSpPr/>
          <p:nvPr/>
        </p:nvGrpSpPr>
        <p:grpSpPr>
          <a:xfrm>
            <a:off x="4973903" y="1290588"/>
            <a:ext cx="2354067" cy="4451675"/>
            <a:chOff x="58412" y="1376296"/>
            <a:chExt cx="2354067" cy="4451675"/>
          </a:xfrm>
        </p:grpSpPr>
        <p:sp>
          <p:nvSpPr>
            <p:cNvPr id="200" name="Rectangle 199">
              <a:extLst>
                <a:ext uri="{FF2B5EF4-FFF2-40B4-BE49-F238E27FC236}">
                  <a16:creationId xmlns:a16="http://schemas.microsoft.com/office/drawing/2014/main" id="{4C550352-13BE-7A44-EB66-B65F13BCE707}"/>
                </a:ext>
              </a:extLst>
            </p:cNvPr>
            <p:cNvSpPr/>
            <p:nvPr/>
          </p:nvSpPr>
          <p:spPr>
            <a:xfrm>
              <a:off x="155158" y="1413557"/>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1" name="Group 200">
              <a:extLst>
                <a:ext uri="{FF2B5EF4-FFF2-40B4-BE49-F238E27FC236}">
                  <a16:creationId xmlns:a16="http://schemas.microsoft.com/office/drawing/2014/main" id="{FAD21DAB-B3C7-A433-4726-7DAF3A6AB079}"/>
                </a:ext>
              </a:extLst>
            </p:cNvPr>
            <p:cNvGrpSpPr/>
            <p:nvPr/>
          </p:nvGrpSpPr>
          <p:grpSpPr>
            <a:xfrm>
              <a:off x="303741" y="4276187"/>
              <a:ext cx="535158" cy="282715"/>
              <a:chOff x="2170102" y="4799348"/>
              <a:chExt cx="1525023" cy="806900"/>
            </a:xfrm>
          </p:grpSpPr>
          <p:sp>
            <p:nvSpPr>
              <p:cNvPr id="202" name="Rectangle: Diagonal Corners Snipped 201">
                <a:extLst>
                  <a:ext uri="{FF2B5EF4-FFF2-40B4-BE49-F238E27FC236}">
                    <a16:creationId xmlns:a16="http://schemas.microsoft.com/office/drawing/2014/main" id="{619CA0AF-0C92-F4AE-B96C-ACCA67EBE1A5}"/>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Rectangle: Diagonal Corners Snipped 202">
                <a:extLst>
                  <a:ext uri="{FF2B5EF4-FFF2-40B4-BE49-F238E27FC236}">
                    <a16:creationId xmlns:a16="http://schemas.microsoft.com/office/drawing/2014/main" id="{4114C415-51F6-E34D-B599-A28351182A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Isosceles Triangle 203">
                <a:extLst>
                  <a:ext uri="{FF2B5EF4-FFF2-40B4-BE49-F238E27FC236}">
                    <a16:creationId xmlns:a16="http://schemas.microsoft.com/office/drawing/2014/main" id="{88D7AD0C-6C36-D10E-7A3E-2B83A70BCBE8}"/>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5" name="TextBox 204">
              <a:extLst>
                <a:ext uri="{FF2B5EF4-FFF2-40B4-BE49-F238E27FC236}">
                  <a16:creationId xmlns:a16="http://schemas.microsoft.com/office/drawing/2014/main" id="{2828B7A0-8993-7D55-DD83-BEE39A83288F}"/>
                </a:ext>
              </a:extLst>
            </p:cNvPr>
            <p:cNvSpPr txBox="1"/>
            <p:nvPr/>
          </p:nvSpPr>
          <p:spPr>
            <a:xfrm>
              <a:off x="69164" y="3924242"/>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SonSmile</a:t>
              </a:r>
            </a:p>
          </p:txBody>
        </p:sp>
        <p:cxnSp>
          <p:nvCxnSpPr>
            <p:cNvPr id="206" name="Straight Connector 205">
              <a:extLst>
                <a:ext uri="{FF2B5EF4-FFF2-40B4-BE49-F238E27FC236}">
                  <a16:creationId xmlns:a16="http://schemas.microsoft.com/office/drawing/2014/main" id="{39C3355F-3277-6F6F-8242-42660423AF0A}"/>
                </a:ext>
              </a:extLst>
            </p:cNvPr>
            <p:cNvCxnSpPr>
              <a:cxnSpLocks/>
            </p:cNvCxnSpPr>
            <p:nvPr/>
          </p:nvCxnSpPr>
          <p:spPr>
            <a:xfrm flipH="1">
              <a:off x="69164" y="3924242"/>
              <a:ext cx="2255518"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207" name="Isosceles Triangle 206">
              <a:extLst>
                <a:ext uri="{FF2B5EF4-FFF2-40B4-BE49-F238E27FC236}">
                  <a16:creationId xmlns:a16="http://schemas.microsoft.com/office/drawing/2014/main" id="{C7EFCA4C-4662-3665-58A8-9E0B4D2C8F68}"/>
                </a:ext>
              </a:extLst>
            </p:cNvPr>
            <p:cNvSpPr/>
            <p:nvPr/>
          </p:nvSpPr>
          <p:spPr>
            <a:xfrm rot="10800000">
              <a:off x="58412" y="4684338"/>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BB3C0C1E-3454-C99F-8BDF-B362FB18E6DD}"/>
                </a:ext>
              </a:extLst>
            </p:cNvPr>
            <p:cNvCxnSpPr>
              <a:cxnSpLocks/>
            </p:cNvCxnSpPr>
            <p:nvPr/>
          </p:nvCxnSpPr>
          <p:spPr>
            <a:xfrm flipH="1">
              <a:off x="69164" y="1376296"/>
              <a:ext cx="22550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B03F49C2-8276-9306-466E-F05CF418C481}"/>
                </a:ext>
              </a:extLst>
            </p:cNvPr>
            <p:cNvGrpSpPr/>
            <p:nvPr/>
          </p:nvGrpSpPr>
          <p:grpSpPr>
            <a:xfrm>
              <a:off x="485961" y="4677866"/>
              <a:ext cx="1342839" cy="113782"/>
              <a:chOff x="5102562" y="895948"/>
              <a:chExt cx="2084025" cy="743097"/>
            </a:xfrm>
          </p:grpSpPr>
          <p:sp>
            <p:nvSpPr>
              <p:cNvPr id="210" name="Rectangle 209">
                <a:extLst>
                  <a:ext uri="{FF2B5EF4-FFF2-40B4-BE49-F238E27FC236}">
                    <a16:creationId xmlns:a16="http://schemas.microsoft.com/office/drawing/2014/main" id="{3B1F27A2-1EE5-B233-DDF7-468ED93032CC}"/>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Rectangle 210">
                <a:extLst>
                  <a:ext uri="{FF2B5EF4-FFF2-40B4-BE49-F238E27FC236}">
                    <a16:creationId xmlns:a16="http://schemas.microsoft.com/office/drawing/2014/main" id="{6CDE9481-B4C7-090F-8C46-1339CBE9732D}"/>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2" name="TextBox 211">
              <a:extLst>
                <a:ext uri="{FF2B5EF4-FFF2-40B4-BE49-F238E27FC236}">
                  <a16:creationId xmlns:a16="http://schemas.microsoft.com/office/drawing/2014/main" id="{42E10085-7AE8-077F-DBEF-05BE09F4CE25}"/>
                </a:ext>
              </a:extLst>
            </p:cNvPr>
            <p:cNvSpPr txBox="1"/>
            <p:nvPr/>
          </p:nvSpPr>
          <p:spPr>
            <a:xfrm>
              <a:off x="76272" y="3572300"/>
              <a:ext cx="224797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Nguyễn</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Ngọc</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Sơn</a:t>
              </a:r>
              <a:endParaRPr lang="en-ID" sz="1600" b="1">
                <a:solidFill>
                  <a:sysClr val="windowText" lastClr="000000"/>
                </a:solidFill>
                <a:latin typeface="Monda" panose="02000503000000000000" pitchFamily="2" charset="0"/>
              </a:endParaRPr>
            </a:p>
          </p:txBody>
        </p:sp>
        <p:sp>
          <p:nvSpPr>
            <p:cNvPr id="213" name="Freeform: Shape 212">
              <a:extLst>
                <a:ext uri="{FF2B5EF4-FFF2-40B4-BE49-F238E27FC236}">
                  <a16:creationId xmlns:a16="http://schemas.microsoft.com/office/drawing/2014/main" id="{E2115129-EF11-C991-AAD0-D02C8B9E7B0F}"/>
                </a:ext>
              </a:extLst>
            </p:cNvPr>
            <p:cNvSpPr/>
            <p:nvPr/>
          </p:nvSpPr>
          <p:spPr>
            <a:xfrm rot="18946593">
              <a:off x="1230168" y="5132122"/>
              <a:ext cx="898182" cy="181971"/>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4" name="Picture 213">
              <a:extLst>
                <a:ext uri="{FF2B5EF4-FFF2-40B4-BE49-F238E27FC236}">
                  <a16:creationId xmlns:a16="http://schemas.microsoft.com/office/drawing/2014/main" id="{DC3E5FAB-C864-10FB-E138-CB0D3BF135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797" y="5397396"/>
              <a:ext cx="430575" cy="430575"/>
            </a:xfrm>
            <a:prstGeom prst="rect">
              <a:avLst/>
            </a:prstGeom>
          </p:spPr>
        </p:pic>
        <p:sp>
          <p:nvSpPr>
            <p:cNvPr id="215" name="Freeform: Shape 214">
              <a:extLst>
                <a:ext uri="{FF2B5EF4-FFF2-40B4-BE49-F238E27FC236}">
                  <a16:creationId xmlns:a16="http://schemas.microsoft.com/office/drawing/2014/main" id="{B0147424-E144-963C-EA30-632383E27363}"/>
                </a:ext>
              </a:extLst>
            </p:cNvPr>
            <p:cNvSpPr/>
            <p:nvPr/>
          </p:nvSpPr>
          <p:spPr>
            <a:xfrm rot="2433019">
              <a:off x="195884" y="5139194"/>
              <a:ext cx="883651" cy="1836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6" name="Picture 215">
              <a:extLst>
                <a:ext uri="{FF2B5EF4-FFF2-40B4-BE49-F238E27FC236}">
                  <a16:creationId xmlns:a16="http://schemas.microsoft.com/office/drawing/2014/main" id="{C0568F9E-D15C-9A49-4CA5-8E3AA3F3B2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4169" y="1408429"/>
              <a:ext cx="2247971" cy="2161947"/>
            </a:xfrm>
            <a:prstGeom prst="rect">
              <a:avLst/>
            </a:prstGeom>
          </p:spPr>
        </p:pic>
      </p:grpSp>
      <p:grpSp>
        <p:nvGrpSpPr>
          <p:cNvPr id="6" name="Group 5">
            <a:extLst>
              <a:ext uri="{FF2B5EF4-FFF2-40B4-BE49-F238E27FC236}">
                <a16:creationId xmlns:a16="http://schemas.microsoft.com/office/drawing/2014/main" id="{EBBD9F5C-33C8-4B21-0469-F46AA35C8645}"/>
              </a:ext>
            </a:extLst>
          </p:cNvPr>
          <p:cNvGrpSpPr/>
          <p:nvPr/>
        </p:nvGrpSpPr>
        <p:grpSpPr>
          <a:xfrm>
            <a:off x="4833117" y="1075745"/>
            <a:ext cx="2525766" cy="5253064"/>
            <a:chOff x="4833117" y="1075745"/>
            <a:chExt cx="2525766" cy="5253064"/>
          </a:xfrm>
        </p:grpSpPr>
        <p:grpSp>
          <p:nvGrpSpPr>
            <p:cNvPr id="51" name="Group 50">
              <a:extLst>
                <a:ext uri="{FF2B5EF4-FFF2-40B4-BE49-F238E27FC236}">
                  <a16:creationId xmlns:a16="http://schemas.microsoft.com/office/drawing/2014/main" id="{5C801C0F-32DC-8A6A-4E7A-461D8508DAE7}"/>
                </a:ext>
              </a:extLst>
            </p:cNvPr>
            <p:cNvGrpSpPr/>
            <p:nvPr/>
          </p:nvGrpSpPr>
          <p:grpSpPr>
            <a:xfrm>
              <a:off x="4833117" y="1075745"/>
              <a:ext cx="2525766" cy="5182588"/>
              <a:chOff x="4759091" y="1091458"/>
              <a:chExt cx="2525766" cy="5182588"/>
            </a:xfrm>
          </p:grpSpPr>
          <p:sp>
            <p:nvSpPr>
              <p:cNvPr id="2" name="Rectangle 1">
                <a:extLst>
                  <a:ext uri="{FF2B5EF4-FFF2-40B4-BE49-F238E27FC236}">
                    <a16:creationId xmlns:a16="http://schemas.microsoft.com/office/drawing/2014/main" id="{3F96CAB3-C371-95C1-880F-49A235159CE6}"/>
                  </a:ext>
                </a:extLst>
              </p:cNvPr>
              <p:cNvSpPr/>
              <p:nvPr/>
            </p:nvSpPr>
            <p:spPr>
              <a:xfrm>
                <a:off x="4762254" y="1091458"/>
                <a:ext cx="2514035" cy="3873344"/>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B802C77F-4AFB-B5DC-7DEB-F2244030991D}"/>
                  </a:ext>
                </a:extLst>
              </p:cNvPr>
              <p:cNvSpPr txBox="1"/>
              <p:nvPr/>
            </p:nvSpPr>
            <p:spPr>
              <a:xfrm>
                <a:off x="4760855" y="3720593"/>
                <a:ext cx="2514034" cy="369332"/>
              </a:xfrm>
              <a:prstGeom prst="rect">
                <a:avLst/>
              </a:prstGeom>
              <a:solidFill>
                <a:schemeClr val="bg1"/>
              </a:solidFill>
            </p:spPr>
            <p:txBody>
              <a:bodyPr wrap="square" rtlCol="0">
                <a:spAutoFit/>
              </a:bodyPr>
              <a:lstStyle/>
              <a:p>
                <a:pPr algn="ctr"/>
                <a:r>
                  <a:rPr lang="en-ID" b="1">
                    <a:solidFill>
                      <a:sysClr val="windowText" lastClr="000000"/>
                    </a:solidFill>
                    <a:latin typeface="Monda" panose="02000503000000000000" pitchFamily="2" charset="0"/>
                  </a:rPr>
                  <a:t>Mai Quang </a:t>
                </a:r>
                <a:r>
                  <a:rPr lang="en-ID" b="1" err="1">
                    <a:solidFill>
                      <a:sysClr val="windowText" lastClr="000000"/>
                    </a:solidFill>
                    <a:latin typeface="Monda" panose="02000503000000000000" pitchFamily="2" charset="0"/>
                  </a:rPr>
                  <a:t>Hải</a:t>
                </a:r>
                <a:endParaRPr lang="en-ID" b="1">
                  <a:solidFill>
                    <a:sysClr val="windowText" lastClr="000000"/>
                  </a:solidFill>
                  <a:latin typeface="Monda" panose="02000503000000000000" pitchFamily="2" charset="0"/>
                </a:endParaRPr>
              </a:p>
            </p:txBody>
          </p:sp>
          <p:grpSp>
            <p:nvGrpSpPr>
              <p:cNvPr id="4" name="Group 3">
                <a:extLst>
                  <a:ext uri="{FF2B5EF4-FFF2-40B4-BE49-F238E27FC236}">
                    <a16:creationId xmlns:a16="http://schemas.microsoft.com/office/drawing/2014/main" id="{66D7C2FD-EF0B-1508-615F-051AF70E78A3}"/>
                  </a:ext>
                </a:extLst>
              </p:cNvPr>
              <p:cNvGrpSpPr/>
              <p:nvPr/>
            </p:nvGrpSpPr>
            <p:grpSpPr>
              <a:xfrm>
                <a:off x="5016617" y="4459257"/>
                <a:ext cx="957595" cy="395595"/>
                <a:chOff x="2170102" y="4799348"/>
                <a:chExt cx="1525023" cy="806900"/>
              </a:xfrm>
            </p:grpSpPr>
            <p:sp>
              <p:nvSpPr>
                <p:cNvPr id="5" name="Rectangle: Diagonal Corners Snipped 4">
                  <a:extLst>
                    <a:ext uri="{FF2B5EF4-FFF2-40B4-BE49-F238E27FC236}">
                      <a16:creationId xmlns:a16="http://schemas.microsoft.com/office/drawing/2014/main" id="{4AD69E17-0970-771F-7E34-01109A804D0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Diagonal Corners Snipped 6">
                  <a:extLst>
                    <a:ext uri="{FF2B5EF4-FFF2-40B4-BE49-F238E27FC236}">
                      <a16:creationId xmlns:a16="http://schemas.microsoft.com/office/drawing/2014/main" id="{CDA3075A-CD28-5DBB-2E54-759FF7C7437D}"/>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Isosceles Triangle 7">
                  <a:extLst>
                    <a:ext uri="{FF2B5EF4-FFF2-40B4-BE49-F238E27FC236}">
                      <a16:creationId xmlns:a16="http://schemas.microsoft.com/office/drawing/2014/main" id="{335B58C7-DC33-CF20-C269-DD538E3F840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5411E0AC-06C5-5FA9-4A28-E884FA8F5166}"/>
                  </a:ext>
                </a:extLst>
              </p:cNvPr>
              <p:cNvSpPr txBox="1"/>
              <p:nvPr/>
            </p:nvSpPr>
            <p:spPr>
              <a:xfrm>
                <a:off x="4770820" y="4115381"/>
                <a:ext cx="2504067" cy="307777"/>
              </a:xfrm>
              <a:prstGeom prst="rect">
                <a:avLst/>
              </a:prstGeom>
              <a:noFill/>
            </p:spPr>
            <p:txBody>
              <a:bodyPr wrap="square" rtlCol="0">
                <a:spAutoFit/>
              </a:bodyPr>
              <a:lstStyle/>
              <a:p>
                <a:pPr algn="ctr"/>
                <a:r>
                  <a:rPr lang="en-ID" sz="1400">
                    <a:solidFill>
                      <a:schemeClr val="bg1"/>
                    </a:solidFill>
                    <a:latin typeface="Cascadia Code Light" panose="020B0609020000020004" pitchFamily="49" charset="0"/>
                    <a:cs typeface="Cascadia Code Light" panose="020B0609020000020004" pitchFamily="49" charset="0"/>
                  </a:rPr>
                  <a:t>M2Tech</a:t>
                </a:r>
                <a:endParaRPr lang="en-ID" sz="1400" dirty="0">
                  <a:solidFill>
                    <a:schemeClr val="bg1"/>
                  </a:solidFill>
                  <a:latin typeface="Cascadia Code Light" panose="020B0609020000020004" pitchFamily="49" charset="0"/>
                  <a:cs typeface="Cascadia Code Light" panose="020B0609020000020004" pitchFamily="49" charset="0"/>
                </a:endParaRPr>
              </a:p>
            </p:txBody>
          </p:sp>
          <p:cxnSp>
            <p:nvCxnSpPr>
              <p:cNvPr id="39" name="Straight Connector 38">
                <a:extLst>
                  <a:ext uri="{FF2B5EF4-FFF2-40B4-BE49-F238E27FC236}">
                    <a16:creationId xmlns:a16="http://schemas.microsoft.com/office/drawing/2014/main" id="{3F9C44CE-047C-511C-4668-2D602977262A}"/>
                  </a:ext>
                </a:extLst>
              </p:cNvPr>
              <p:cNvCxnSpPr>
                <a:cxnSpLocks/>
              </p:cNvCxnSpPr>
              <p:nvPr/>
            </p:nvCxnSpPr>
            <p:spPr>
              <a:xfrm flipH="1" flipV="1">
                <a:off x="4759091" y="4099868"/>
                <a:ext cx="2515796" cy="2573"/>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D7D28C0-670C-8B37-C944-BE8305D58CC9}"/>
                  </a:ext>
                </a:extLst>
              </p:cNvPr>
              <p:cNvSpPr/>
              <p:nvPr/>
            </p:nvSpPr>
            <p:spPr>
              <a:xfrm rot="10800000">
                <a:off x="4770822" y="4964802"/>
                <a:ext cx="2514035" cy="1309244"/>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79A44D3-1CA5-73C2-7C9B-DC92F3903289}"/>
                  </a:ext>
                </a:extLst>
              </p:cNvPr>
              <p:cNvCxnSpPr>
                <a:cxnSpLocks/>
              </p:cNvCxnSpPr>
              <p:nvPr/>
            </p:nvCxnSpPr>
            <p:spPr>
              <a:xfrm flipH="1">
                <a:off x="4759091" y="1091458"/>
                <a:ext cx="2515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844C7100-7550-384E-EFFC-7266A1E0CE76}"/>
                  </a:ext>
                </a:extLst>
              </p:cNvPr>
              <p:cNvSpPr/>
              <p:nvPr/>
            </p:nvSpPr>
            <p:spPr>
              <a:xfrm rot="18716264">
                <a:off x="6082427" y="5490432"/>
                <a:ext cx="1013465" cy="221235"/>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77" name="Picture 76">
                <a:extLst>
                  <a:ext uri="{FF2B5EF4-FFF2-40B4-BE49-F238E27FC236}">
                    <a16:creationId xmlns:a16="http://schemas.microsoft.com/office/drawing/2014/main" id="{EB4265A6-69C5-EF42-F13B-5A6D94A17B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091" y="1116913"/>
                <a:ext cx="2515797" cy="2612529"/>
              </a:xfrm>
              <a:prstGeom prst="rect">
                <a:avLst/>
              </a:prstGeom>
            </p:spPr>
          </p:pic>
          <p:grpSp>
            <p:nvGrpSpPr>
              <p:cNvPr id="10" name="Group 9">
                <a:extLst>
                  <a:ext uri="{FF2B5EF4-FFF2-40B4-BE49-F238E27FC236}">
                    <a16:creationId xmlns:a16="http://schemas.microsoft.com/office/drawing/2014/main" id="{DBF19654-7DD7-1BA6-4296-B5C43438CF44}"/>
                  </a:ext>
                </a:extLst>
              </p:cNvPr>
              <p:cNvGrpSpPr/>
              <p:nvPr/>
            </p:nvGrpSpPr>
            <p:grpSpPr>
              <a:xfrm>
                <a:off x="5090195" y="4948614"/>
                <a:ext cx="1855349" cy="185152"/>
                <a:chOff x="5102561" y="895948"/>
                <a:chExt cx="2084026" cy="743096"/>
              </a:xfrm>
            </p:grpSpPr>
            <p:sp>
              <p:nvSpPr>
                <p:cNvPr id="11" name="Rectangle 10">
                  <a:extLst>
                    <a:ext uri="{FF2B5EF4-FFF2-40B4-BE49-F238E27FC236}">
                      <a16:creationId xmlns:a16="http://schemas.microsoft.com/office/drawing/2014/main" id="{55584CEB-D193-8F4B-FB45-F588FF3BAD31}"/>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6149767-7C18-A728-44DE-92C085557EB4}"/>
                    </a:ext>
                  </a:extLst>
                </p:cNvPr>
                <p:cNvSpPr/>
                <p:nvPr/>
              </p:nvSpPr>
              <p:spPr>
                <a:xfrm>
                  <a:off x="5102561" y="1488135"/>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8" name="Freeform: Shape 77">
                <a:extLst>
                  <a:ext uri="{FF2B5EF4-FFF2-40B4-BE49-F238E27FC236}">
                    <a16:creationId xmlns:a16="http://schemas.microsoft.com/office/drawing/2014/main" id="{376A43A2-8E96-F270-D971-E8523029B4E3}"/>
                  </a:ext>
                </a:extLst>
              </p:cNvPr>
              <p:cNvSpPr/>
              <p:nvPr/>
            </p:nvSpPr>
            <p:spPr>
              <a:xfrm rot="2693767">
                <a:off x="4993841" y="5539009"/>
                <a:ext cx="952590" cy="207774"/>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pic>
          <p:nvPicPr>
            <p:cNvPr id="80" name="Picture 79">
              <a:extLst>
                <a:ext uri="{FF2B5EF4-FFF2-40B4-BE49-F238E27FC236}">
                  <a16:creationId xmlns:a16="http://schemas.microsoft.com/office/drawing/2014/main" id="{2005FA54-6B59-78AC-D556-E1F88A3145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9215" y="5820189"/>
              <a:ext cx="508620" cy="508620"/>
            </a:xfrm>
            <a:prstGeom prst="rect">
              <a:avLst/>
            </a:prstGeom>
          </p:spPr>
        </p:pic>
      </p:grpSp>
    </p:spTree>
    <p:extLst>
      <p:ext uri="{BB962C8B-B14F-4D97-AF65-F5344CB8AC3E}">
        <p14:creationId xmlns:p14="http://schemas.microsoft.com/office/powerpoint/2010/main" val="5412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63" presetClass="path" presetSubtype="0" accel="50000" decel="50000" fill="hold" nodeType="withEffect">
                                  <p:stCondLst>
                                    <p:cond delay="0"/>
                                  </p:stCondLst>
                                  <p:childTnLst>
                                    <p:animMotion origin="layout" path="M 6.25E-7 -3.33333E-6 L 0.19805 0.00417 " pathEditMode="relative" rAng="0" ptsTypes="AA">
                                      <p:cBhvr>
                                        <p:cTn id="10" dur="1500" fill="hold"/>
                                        <p:tgtEl>
                                          <p:spTgt spid="56"/>
                                        </p:tgtEl>
                                        <p:attrNameLst>
                                          <p:attrName>ppt_x</p:attrName>
                                          <p:attrName>ppt_y</p:attrName>
                                        </p:attrNameLst>
                                      </p:cBhvr>
                                      <p:rCtr x="9896" y="208"/>
                                    </p:animMotion>
                                  </p:childTnLst>
                                </p:cTn>
                              </p:par>
                              <p:par>
                                <p:cTn id="11" presetID="35" presetClass="path" presetSubtype="0" accel="50000" decel="50000" fill="hold" nodeType="withEffect">
                                  <p:stCondLst>
                                    <p:cond delay="0"/>
                                  </p:stCondLst>
                                  <p:childTnLst>
                                    <p:animMotion origin="layout" path="M -1.66667E-6 -2.22222E-6 L -0.20638 -0.00903 " pathEditMode="relative" rAng="0" ptsTypes="AA">
                                      <p:cBhvr>
                                        <p:cTn id="12" dur="1500" fill="hold"/>
                                        <p:tgtEl>
                                          <p:spTgt spid="79"/>
                                        </p:tgtEl>
                                        <p:attrNameLst>
                                          <p:attrName>ppt_x</p:attrName>
                                          <p:attrName>ppt_y</p:attrName>
                                        </p:attrNameLst>
                                      </p:cBhvr>
                                      <p:rCtr x="-10326" y="-463"/>
                                    </p:animMotion>
                                  </p:childTnLst>
                                </p:cTn>
                              </p:par>
                              <p:par>
                                <p:cTn id="13" presetID="63" presetClass="path" presetSubtype="0" accel="50000" decel="50000" fill="hold" nodeType="withEffect">
                                  <p:stCondLst>
                                    <p:cond delay="0"/>
                                  </p:stCondLst>
                                  <p:childTnLst>
                                    <p:animMotion origin="layout" path="M -1.66667E-6 3.7037E-6 L 0.39557 -0.00996 " pathEditMode="relative" rAng="0" ptsTypes="AA">
                                      <p:cBhvr>
                                        <p:cTn id="14" dur="1500" fill="hold"/>
                                        <p:tgtEl>
                                          <p:spTgt spid="69"/>
                                        </p:tgtEl>
                                        <p:attrNameLst>
                                          <p:attrName>ppt_x</p:attrName>
                                          <p:attrName>ppt_y</p:attrName>
                                        </p:attrNameLst>
                                      </p:cBhvr>
                                      <p:rCtr x="19779" y="-509"/>
                                    </p:animMotion>
                                  </p:childTnLst>
                                </p:cTn>
                              </p:par>
                              <p:par>
                                <p:cTn id="15" presetID="63" presetClass="path" presetSubtype="0" accel="50000" decel="50000" fill="hold" nodeType="withEffect">
                                  <p:stCondLst>
                                    <p:cond delay="0"/>
                                  </p:stCondLst>
                                  <p:childTnLst>
                                    <p:animMotion origin="layout" path="M -0.40144 0.01181 L 0.00143 0.0081 " pathEditMode="relative" rAng="0" ptsTypes="AA">
                                      <p:cBhvr>
                                        <p:cTn id="16" dur="1500" spd="-100000" fill="hold"/>
                                        <p:tgtEl>
                                          <p:spTgt spid="22"/>
                                        </p:tgtEl>
                                        <p:attrNameLst>
                                          <p:attrName>ppt_x</p:attrName>
                                          <p:attrName>ppt_y</p:attrName>
                                        </p:attrNameLst>
                                      </p:cBhvr>
                                      <p:rCtr x="2014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4807347" y="911887"/>
            <a:ext cx="1288653" cy="1289051"/>
            <a:chOff x="3673476" y="1131590"/>
            <a:chExt cx="966788" cy="966788"/>
          </a:xfrm>
        </p:grpSpPr>
        <p:sp>
          <p:nvSpPr>
            <p:cNvPr id="6" name="淘宝店chenying0907 5"/>
            <p:cNvSpPr>
              <a:spLocks/>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accent2"/>
            </a:solidFill>
            <a:ln>
              <a:solidFill>
                <a:schemeClr val="accent2"/>
              </a:solid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淘宝店chenying0907 6"/>
            <p:cNvSpPr>
              <a:spLocks/>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 name="淘宝店chenying0907 2"/>
          <p:cNvGrpSpPr/>
          <p:nvPr/>
        </p:nvGrpSpPr>
        <p:grpSpPr>
          <a:xfrm>
            <a:off x="6038867" y="2107804"/>
            <a:ext cx="1288653" cy="1289051"/>
            <a:chOff x="4597401" y="2028528"/>
            <a:chExt cx="966788" cy="966788"/>
          </a:xfrm>
        </p:grpSpPr>
        <p:sp>
          <p:nvSpPr>
            <p:cNvPr id="8" name="淘宝店chenying0907 7"/>
            <p:cNvSpPr>
              <a:spLocks/>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淘宝店chenying0907 8"/>
            <p:cNvSpPr>
              <a:spLocks/>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淘宝店chenying0907 4"/>
          <p:cNvGrpSpPr/>
          <p:nvPr/>
        </p:nvGrpSpPr>
        <p:grpSpPr>
          <a:xfrm>
            <a:off x="4745981" y="3144971"/>
            <a:ext cx="1288653" cy="1289051"/>
            <a:chOff x="3627438" y="2806403"/>
            <a:chExt cx="966788" cy="966788"/>
          </a:xfrm>
        </p:grpSpPr>
        <p:sp>
          <p:nvSpPr>
            <p:cNvPr id="10" name="淘宝店chenying0907 9"/>
            <p:cNvSpPr>
              <a:spLocks/>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accent4"/>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淘宝店chenying0907 10"/>
            <p:cNvSpPr>
              <a:spLocks/>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淘宝店chenying0907 13"/>
          <p:cNvGrpSpPr/>
          <p:nvPr/>
        </p:nvGrpSpPr>
        <p:grpSpPr>
          <a:xfrm>
            <a:off x="5941531" y="4395920"/>
            <a:ext cx="1288653" cy="1289051"/>
            <a:chOff x="4524376" y="3744615"/>
            <a:chExt cx="966788" cy="966788"/>
          </a:xfrm>
        </p:grpSpPr>
        <p:sp>
          <p:nvSpPr>
            <p:cNvPr id="12" name="淘宝店chenying0907 11"/>
            <p:cNvSpPr>
              <a:spLocks/>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3"/>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3" name="淘宝店chenying0907 12"/>
            <p:cNvSpPr>
              <a:spLocks/>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70" name="文本框 21"/>
          <p:cNvSpPr txBox="1"/>
          <p:nvPr/>
        </p:nvSpPr>
        <p:spPr>
          <a:xfrm>
            <a:off x="2609980" y="1185849"/>
            <a:ext cx="2368763"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1" name="文本框 21"/>
          <p:cNvSpPr txBox="1"/>
          <p:nvPr/>
        </p:nvSpPr>
        <p:spPr>
          <a:xfrm>
            <a:off x="7461400" y="2380186"/>
            <a:ext cx="2195280"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2" name="文本框 21"/>
          <p:cNvSpPr txBox="1"/>
          <p:nvPr/>
        </p:nvSpPr>
        <p:spPr>
          <a:xfrm>
            <a:off x="2361432" y="3407015"/>
            <a:ext cx="2265469"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3" name="文本框 21"/>
          <p:cNvSpPr txBox="1"/>
          <p:nvPr/>
        </p:nvSpPr>
        <p:spPr>
          <a:xfrm>
            <a:off x="7401580" y="4809612"/>
            <a:ext cx="2143052"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8" name="TextBox 77"/>
          <p:cNvSpPr txBox="1"/>
          <p:nvPr/>
        </p:nvSpPr>
        <p:spPr>
          <a:xfrm>
            <a:off x="5210099" y="1187080"/>
            <a:ext cx="350873" cy="707758"/>
          </a:xfrm>
          <a:prstGeom prst="roundRect">
            <a:avLst>
              <a:gd name="adj" fmla="val 0"/>
            </a:avLst>
          </a:prstGeom>
          <a:noFill/>
        </p:spPr>
        <p:txBody>
          <a:bodyPr wrap="square" rtlCol="0">
            <a:spAutoFit/>
          </a:bodyPr>
          <a:lstStyle/>
          <a:p>
            <a:pPr algn="r"/>
            <a:r>
              <a:rPr lang="en-US" altLang="zh-CN"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TextBox 78"/>
          <p:cNvSpPr txBox="1"/>
          <p:nvPr/>
        </p:nvSpPr>
        <p:spPr>
          <a:xfrm>
            <a:off x="6469681" y="2380186"/>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TextBox 79"/>
          <p:cNvSpPr txBox="1"/>
          <p:nvPr/>
        </p:nvSpPr>
        <p:spPr>
          <a:xfrm>
            <a:off x="5155539" y="34070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3</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Box 80"/>
          <p:cNvSpPr txBox="1"/>
          <p:nvPr/>
        </p:nvSpPr>
        <p:spPr>
          <a:xfrm>
            <a:off x="6332321" y="46711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2525554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anim calcmode="lin" valueType="num">
                                      <p:cBhvr>
                                        <p:cTn id="14" dur="500" fill="hold"/>
                                        <p:tgtEl>
                                          <p:spTgt spid="78"/>
                                        </p:tgtEl>
                                        <p:attrNameLst>
                                          <p:attrName>ppt_x</p:attrName>
                                        </p:attrNameLst>
                                      </p:cBhvr>
                                      <p:tavLst>
                                        <p:tav tm="0">
                                          <p:val>
                                            <p:strVal val="#ppt_x"/>
                                          </p:val>
                                        </p:tav>
                                        <p:tav tm="100000">
                                          <p:val>
                                            <p:strVal val="#ppt_x"/>
                                          </p:val>
                                        </p:tav>
                                      </p:tavLst>
                                    </p:anim>
                                    <p:anim calcmode="lin" valueType="num">
                                      <p:cBhvr>
                                        <p:cTn id="15" dur="500" fill="hold"/>
                                        <p:tgtEl>
                                          <p:spTgt spid="7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31"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par>
                                <p:cTn id="29" presetID="42" presetClass="entr" presetSubtype="0" fill="hold" grpId="0" nodeType="withEffect">
                                  <p:stCondLst>
                                    <p:cond delay="5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anim calcmode="lin" valueType="num">
                                      <p:cBhvr>
                                        <p:cTn id="32" dur="500" fill="hold"/>
                                        <p:tgtEl>
                                          <p:spTgt spid="79"/>
                                        </p:tgtEl>
                                        <p:attrNameLst>
                                          <p:attrName>ppt_x</p:attrName>
                                        </p:attrNameLst>
                                      </p:cBhvr>
                                      <p:tavLst>
                                        <p:tav tm="0">
                                          <p:val>
                                            <p:strVal val="#ppt_x"/>
                                          </p:val>
                                        </p:tav>
                                        <p:tav tm="100000">
                                          <p:val>
                                            <p:strVal val="#ppt_x"/>
                                          </p:val>
                                        </p:tav>
                                      </p:tavLst>
                                    </p:anim>
                                    <p:anim calcmode="lin" valueType="num">
                                      <p:cBhvr>
                                        <p:cTn id="33" dur="500" fill="hold"/>
                                        <p:tgtEl>
                                          <p:spTgt spid="7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31"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1000" fill="hold"/>
                                        <p:tgtEl>
                                          <p:spTgt spid="4"/>
                                        </p:tgtEl>
                                        <p:attrNameLst>
                                          <p:attrName>ppt_w</p:attrName>
                                        </p:attrNameLst>
                                      </p:cBhvr>
                                      <p:tavLst>
                                        <p:tav tm="0">
                                          <p:val>
                                            <p:fltVal val="0"/>
                                          </p:val>
                                        </p:tav>
                                        <p:tav tm="100000">
                                          <p:val>
                                            <p:strVal val="#ppt_w"/>
                                          </p:val>
                                        </p:tav>
                                      </p:tavLst>
                                    </p:anim>
                                    <p:anim calcmode="lin" valueType="num">
                                      <p:cBhvr>
                                        <p:cTn id="44" dur="1000" fill="hold"/>
                                        <p:tgtEl>
                                          <p:spTgt spid="4"/>
                                        </p:tgtEl>
                                        <p:attrNameLst>
                                          <p:attrName>ppt_h</p:attrName>
                                        </p:attrNameLst>
                                      </p:cBhvr>
                                      <p:tavLst>
                                        <p:tav tm="0">
                                          <p:val>
                                            <p:fltVal val="0"/>
                                          </p:val>
                                        </p:tav>
                                        <p:tav tm="100000">
                                          <p:val>
                                            <p:strVal val="#ppt_h"/>
                                          </p:val>
                                        </p:tav>
                                      </p:tavLst>
                                    </p:anim>
                                    <p:anim calcmode="lin" valueType="num">
                                      <p:cBhvr>
                                        <p:cTn id="45" dur="1000" fill="hold"/>
                                        <p:tgtEl>
                                          <p:spTgt spid="4"/>
                                        </p:tgtEl>
                                        <p:attrNameLst>
                                          <p:attrName>style.rotation</p:attrName>
                                        </p:attrNameLst>
                                      </p:cBhvr>
                                      <p:tavLst>
                                        <p:tav tm="0">
                                          <p:val>
                                            <p:fltVal val="90"/>
                                          </p:val>
                                        </p:tav>
                                        <p:tav tm="100000">
                                          <p:val>
                                            <p:fltVal val="0"/>
                                          </p:val>
                                        </p:tav>
                                      </p:tavLst>
                                    </p:anim>
                                    <p:animEffect transition="in" filter="fade">
                                      <p:cBhvr>
                                        <p:cTn id="46" dur="1000"/>
                                        <p:tgtEl>
                                          <p:spTgt spid="4"/>
                                        </p:tgtEl>
                                      </p:cBhvr>
                                    </p:animEffect>
                                  </p:childTnLst>
                                </p:cTn>
                              </p:par>
                              <p:par>
                                <p:cTn id="47" presetID="42" presetClass="entr" presetSubtype="0" fill="hold" grpId="0" nodeType="withEffect">
                                  <p:stCondLst>
                                    <p:cond delay="50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500"/>
                                        <p:tgtEl>
                                          <p:spTgt spid="80"/>
                                        </p:tgtEl>
                                      </p:cBhvr>
                                    </p:animEffect>
                                    <p:anim calcmode="lin" valueType="num">
                                      <p:cBhvr>
                                        <p:cTn id="50" dur="500" fill="hold"/>
                                        <p:tgtEl>
                                          <p:spTgt spid="80"/>
                                        </p:tgtEl>
                                        <p:attrNameLst>
                                          <p:attrName>ppt_x</p:attrName>
                                        </p:attrNameLst>
                                      </p:cBhvr>
                                      <p:tavLst>
                                        <p:tav tm="0">
                                          <p:val>
                                            <p:strVal val="#ppt_x"/>
                                          </p:val>
                                        </p:tav>
                                        <p:tav tm="100000">
                                          <p:val>
                                            <p:strVal val="#ppt_x"/>
                                          </p:val>
                                        </p:tav>
                                      </p:tavLst>
                                    </p:anim>
                                    <p:anim calcmode="lin" valueType="num">
                                      <p:cBhvr>
                                        <p:cTn id="51" dur="500" fill="hold"/>
                                        <p:tgtEl>
                                          <p:spTgt spid="80"/>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42" presetClass="entr" presetSubtype="0"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000"/>
                                        <p:tgtEl>
                                          <p:spTgt spid="72"/>
                                        </p:tgtEl>
                                      </p:cBhvr>
                                    </p:animEffect>
                                    <p:anim calcmode="lin" valueType="num">
                                      <p:cBhvr>
                                        <p:cTn id="56" dur="1000" fill="hold"/>
                                        <p:tgtEl>
                                          <p:spTgt spid="72"/>
                                        </p:tgtEl>
                                        <p:attrNameLst>
                                          <p:attrName>ppt_x</p:attrName>
                                        </p:attrNameLst>
                                      </p:cBhvr>
                                      <p:tavLst>
                                        <p:tav tm="0">
                                          <p:val>
                                            <p:strVal val="#ppt_x"/>
                                          </p:val>
                                        </p:tav>
                                        <p:tav tm="100000">
                                          <p:val>
                                            <p:strVal val="#ppt_x"/>
                                          </p:val>
                                        </p:tav>
                                      </p:tavLst>
                                    </p:anim>
                                    <p:anim calcmode="lin" valueType="num">
                                      <p:cBhvr>
                                        <p:cTn id="57" dur="1000" fill="hold"/>
                                        <p:tgtEl>
                                          <p:spTgt spid="72"/>
                                        </p:tgtEl>
                                        <p:attrNameLst>
                                          <p:attrName>ppt_y</p:attrName>
                                        </p:attrNameLst>
                                      </p:cBhvr>
                                      <p:tavLst>
                                        <p:tav tm="0">
                                          <p:val>
                                            <p:strVal val="#ppt_y+.1"/>
                                          </p:val>
                                        </p:tav>
                                        <p:tav tm="100000">
                                          <p:val>
                                            <p:strVal val="#ppt_y"/>
                                          </p:val>
                                        </p:tav>
                                      </p:tavLst>
                                    </p:anim>
                                  </p:childTnLst>
                                </p:cTn>
                              </p:par>
                            </p:childTnLst>
                          </p:cTn>
                        </p:par>
                        <p:par>
                          <p:cTn id="58" fill="hold">
                            <p:stCondLst>
                              <p:cond delay="6000"/>
                            </p:stCondLst>
                            <p:childTnLst>
                              <p:par>
                                <p:cTn id="59" presetID="31"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1000" fill="hold"/>
                                        <p:tgtEl>
                                          <p:spTgt spid="5"/>
                                        </p:tgtEl>
                                        <p:attrNameLst>
                                          <p:attrName>ppt_w</p:attrName>
                                        </p:attrNameLst>
                                      </p:cBhvr>
                                      <p:tavLst>
                                        <p:tav tm="0">
                                          <p:val>
                                            <p:fltVal val="0"/>
                                          </p:val>
                                        </p:tav>
                                        <p:tav tm="100000">
                                          <p:val>
                                            <p:strVal val="#ppt_w"/>
                                          </p:val>
                                        </p:tav>
                                      </p:tavLst>
                                    </p:anim>
                                    <p:anim calcmode="lin" valueType="num">
                                      <p:cBhvr>
                                        <p:cTn id="62" dur="1000" fill="hold"/>
                                        <p:tgtEl>
                                          <p:spTgt spid="5"/>
                                        </p:tgtEl>
                                        <p:attrNameLst>
                                          <p:attrName>ppt_h</p:attrName>
                                        </p:attrNameLst>
                                      </p:cBhvr>
                                      <p:tavLst>
                                        <p:tav tm="0">
                                          <p:val>
                                            <p:fltVal val="0"/>
                                          </p:val>
                                        </p:tav>
                                        <p:tav tm="100000">
                                          <p:val>
                                            <p:strVal val="#ppt_h"/>
                                          </p:val>
                                        </p:tav>
                                      </p:tavLst>
                                    </p:anim>
                                    <p:anim calcmode="lin" valueType="num">
                                      <p:cBhvr>
                                        <p:cTn id="63" dur="1000" fill="hold"/>
                                        <p:tgtEl>
                                          <p:spTgt spid="5"/>
                                        </p:tgtEl>
                                        <p:attrNameLst>
                                          <p:attrName>style.rotation</p:attrName>
                                        </p:attrNameLst>
                                      </p:cBhvr>
                                      <p:tavLst>
                                        <p:tav tm="0">
                                          <p:val>
                                            <p:fltVal val="90"/>
                                          </p:val>
                                        </p:tav>
                                        <p:tav tm="100000">
                                          <p:val>
                                            <p:fltVal val="0"/>
                                          </p:val>
                                        </p:tav>
                                      </p:tavLst>
                                    </p:anim>
                                    <p:animEffect transition="in" filter="fade">
                                      <p:cBhvr>
                                        <p:cTn id="64" dur="1000"/>
                                        <p:tgtEl>
                                          <p:spTgt spid="5"/>
                                        </p:tgtEl>
                                      </p:cBhvr>
                                    </p:animEffect>
                                  </p:childTnLst>
                                </p:cTn>
                              </p:par>
                              <p:par>
                                <p:cTn id="65" presetID="42" presetClass="entr" presetSubtype="0" fill="hold" grpId="0" nodeType="withEffect">
                                  <p:stCondLst>
                                    <p:cond delay="50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anim calcmode="lin" valueType="num">
                                      <p:cBhvr>
                                        <p:cTn id="68" dur="500" fill="hold"/>
                                        <p:tgtEl>
                                          <p:spTgt spid="81"/>
                                        </p:tgtEl>
                                        <p:attrNameLst>
                                          <p:attrName>ppt_x</p:attrName>
                                        </p:attrNameLst>
                                      </p:cBhvr>
                                      <p:tavLst>
                                        <p:tav tm="0">
                                          <p:val>
                                            <p:strVal val="#ppt_x"/>
                                          </p:val>
                                        </p:tav>
                                        <p:tav tm="100000">
                                          <p:val>
                                            <p:strVal val="#ppt_x"/>
                                          </p:val>
                                        </p:tav>
                                      </p:tavLst>
                                    </p:anim>
                                    <p:anim calcmode="lin" valueType="num">
                                      <p:cBhvr>
                                        <p:cTn id="69" dur="500" fill="hold"/>
                                        <p:tgtEl>
                                          <p:spTgt spid="81"/>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42" presetClass="entr" presetSubtype="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1000"/>
                                        <p:tgtEl>
                                          <p:spTgt spid="73"/>
                                        </p:tgtEl>
                                      </p:cBhvr>
                                    </p:animEffect>
                                    <p:anim calcmode="lin" valueType="num">
                                      <p:cBhvr>
                                        <p:cTn id="74" dur="1000" fill="hold"/>
                                        <p:tgtEl>
                                          <p:spTgt spid="73"/>
                                        </p:tgtEl>
                                        <p:attrNameLst>
                                          <p:attrName>ppt_x</p:attrName>
                                        </p:attrNameLst>
                                      </p:cBhvr>
                                      <p:tavLst>
                                        <p:tav tm="0">
                                          <p:val>
                                            <p:strVal val="#ppt_x"/>
                                          </p:val>
                                        </p:tav>
                                        <p:tav tm="100000">
                                          <p:val>
                                            <p:strVal val="#ppt_x"/>
                                          </p:val>
                                        </p:tav>
                                      </p:tavLst>
                                    </p:anim>
                                    <p:anim calcmode="lin" valueType="num">
                                      <p:cBhvr>
                                        <p:cTn id="7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8" grpId="0"/>
      <p:bldP spid="79" grpId="0"/>
      <p:bldP spid="80" grpId="0"/>
      <p:bldP spid="8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493116" y="1776769"/>
            <a:ext cx="6264479" cy="3298339"/>
          </a:xfrm>
          <a:prstGeom prst="rect">
            <a:avLst/>
          </a:prstGeom>
          <a:noFill/>
        </p:spPr>
        <p:txBody>
          <a:bodyPr wrap="square">
            <a:spAutoFit/>
          </a:bodyPr>
          <a:lstStyle/>
          <a:p>
            <a:pPr lvl="2" algn="just">
              <a:lnSpc>
                <a:spcPct val="150000"/>
              </a:lnSpc>
              <a:spcAft>
                <a:spcPts val="1000"/>
              </a:spcAft>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tài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đáp</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tế</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kiểm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thức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lực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sinh, sinh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trắc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tiết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kiệm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thời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sức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đề,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chấm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lvl="2" algn="just">
              <a:spcAft>
                <a:spcPts val="1000"/>
              </a:spcAft>
            </a:pP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1522492" y="644806"/>
            <a:ext cx="3333214" cy="584775"/>
          </a:xfrm>
          <a:prstGeom prst="rect">
            <a:avLst/>
          </a:prstGeom>
          <a:noFill/>
        </p:spPr>
        <p:txBody>
          <a:bodyPr wrap="square" rtlCol="0">
            <a:spAutoFit/>
          </a:bodyPr>
          <a:lstStyle/>
          <a:p>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thực</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tiễn</a:t>
            </a:r>
            <a:endParaRPr lang="zh-CN" altLang="en-US"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54217"/>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03652"/>
            <a:ext cx="4499000" cy="1958388"/>
          </a:xfrm>
          <a:prstGeom prst="rect">
            <a:avLst/>
          </a:prstGeom>
        </p:spPr>
      </p:pic>
    </p:spTree>
    <p:extLst>
      <p:ext uri="{BB962C8B-B14F-4D97-AF65-F5344CB8AC3E}">
        <p14:creationId xmlns:p14="http://schemas.microsoft.com/office/powerpoint/2010/main" val="252337809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14" dur="500"/>
                                        <p:tgtEl>
                                          <p:spTgt spid="16">
                                            <p:txEl>
                                              <p:pRg st="0" end="0"/>
                                            </p:txEl>
                                          </p:spTgt>
                                        </p:tgtEl>
                                      </p:cBhvr>
                                    </p:animEffect>
                                  </p:childTnLst>
                                </p:cTn>
                              </p:par>
                            </p:childTnLst>
                          </p:cTn>
                        </p:par>
                        <p:par>
                          <p:cTn id="15" fill="hold">
                            <p:stCondLst>
                              <p:cond delay="500"/>
                            </p:stCondLst>
                            <p:childTnLst>
                              <p:par>
                                <p:cTn id="16" presetID="6" presetClass="entr" presetSubtype="16" fill="hold" nodeType="after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circle(in)">
                                      <p:cBhvr>
                                        <p:cTn id="18" dur="2000"/>
                                        <p:tgtEl>
                                          <p:spTgt spid="1026"/>
                                        </p:tgtEl>
                                      </p:cBhvr>
                                    </p:animEffect>
                                  </p:childTnLst>
                                </p:cTn>
                              </p:par>
                              <p:par>
                                <p:cTn id="19" presetID="6" presetClass="entr" presetSubtype="32"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circle(out)">
                                      <p:cBhvr>
                                        <p:cTn id="21"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493116" y="1776769"/>
            <a:ext cx="6264479" cy="2349361"/>
          </a:xfrm>
          <a:prstGeom prst="rect">
            <a:avLst/>
          </a:prstGeom>
          <a:noFill/>
        </p:spPr>
        <p:txBody>
          <a:bodyPr wrap="square">
            <a:spAutoFit/>
          </a:bodyPr>
          <a:lstStyle/>
          <a:p>
            <a:pPr lvl="2" algn="just">
              <a:lnSpc>
                <a:spcPct val="150000"/>
              </a:lnSpc>
              <a:spcAft>
                <a:spcPts val="1000"/>
              </a:spcAft>
            </a:pP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dễ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thân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với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khai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áp</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rộng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rãi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môi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000"/>
              </a:spcAft>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lvl="2" algn="just">
              <a:spcAft>
                <a:spcPts val="1000"/>
              </a:spcAft>
            </a:pP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1522492" y="644806"/>
            <a:ext cx="3333214" cy="584775"/>
          </a:xfrm>
          <a:prstGeom prst="rect">
            <a:avLst/>
          </a:prstGeom>
          <a:noFill/>
        </p:spPr>
        <p:txBody>
          <a:bodyPr wrap="square" rtlCol="0">
            <a:spAutoFit/>
          </a:bodyPr>
          <a:lstStyle/>
          <a:p>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thực</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tiễn</a:t>
            </a:r>
            <a:endParaRPr lang="zh-CN" altLang="en-US"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54217"/>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32227"/>
            <a:ext cx="4499000" cy="1958388"/>
          </a:xfrm>
          <a:prstGeom prst="rect">
            <a:avLst/>
          </a:prstGeom>
        </p:spPr>
      </p:pic>
    </p:spTree>
    <p:extLst>
      <p:ext uri="{BB962C8B-B14F-4D97-AF65-F5344CB8AC3E}">
        <p14:creationId xmlns:p14="http://schemas.microsoft.com/office/powerpoint/2010/main" val="2219675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21">
            <a:extLst>
              <a:ext uri="{FF2B5EF4-FFF2-40B4-BE49-F238E27FC236}">
                <a16:creationId xmlns:a16="http://schemas.microsoft.com/office/drawing/2014/main" id="{0AB8B750-152D-7DD3-C8E0-3E1734B368D1}"/>
              </a:ext>
            </a:extLst>
          </p:cNvPr>
          <p:cNvSpPr txBox="1"/>
          <p:nvPr/>
        </p:nvSpPr>
        <p:spPr>
          <a:xfrm>
            <a:off x="640079" y="325369"/>
            <a:ext cx="5103495"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khoa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học</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D11F06-1AAC-96C8-31F5-2BF3F0625639}"/>
              </a:ext>
            </a:extLst>
          </p:cNvPr>
          <p:cNvSpPr txBox="1"/>
          <p:nvPr/>
        </p:nvSpPr>
        <p:spPr>
          <a:xfrm>
            <a:off x="-1526" y="2915457"/>
            <a:ext cx="4885195" cy="3320668"/>
          </a:xfrm>
          <a:prstGeom prst="rect">
            <a:avLst/>
          </a:prstGeom>
        </p:spPr>
        <p:txBody>
          <a:bodyPr vert="horz" lIns="91440" tIns="45720" rIns="91440" bIns="45720" rtlCol="0">
            <a:normAutofit/>
          </a:bodyPr>
          <a:lstStyle/>
          <a:p>
            <a:pPr marL="685800" lvl="2" algn="just">
              <a:lnSpc>
                <a:spcPct val="150000"/>
              </a:lnSpc>
              <a:spcAft>
                <a:spcPts val="1000"/>
              </a:spcAft>
            </a:pPr>
            <a:r>
              <a:rPr lang="en-US" sz="2000" dirty="0" err="1">
                <a:solidFill>
                  <a:schemeClr val="bg1"/>
                </a:solidFill>
                <a:effectLst/>
                <a:latin typeface="Arial" panose="020B0604020202020204" pitchFamily="34" charset="0"/>
                <a:cs typeface="Arial" panose="020B0604020202020204" pitchFamily="34" charset="0"/>
              </a:rPr>
              <a:t>Câu</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hỏi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thi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phải</a:t>
            </a:r>
            <a:r>
              <a:rPr lang="en-US" sz="2000" dirty="0">
                <a:solidFill>
                  <a:schemeClr val="bg1"/>
                </a:solidFill>
                <a:effectLst/>
                <a:latin typeface="Arial" panose="020B0604020202020204" pitchFamily="34" charset="0"/>
                <a:cs typeface="Arial" panose="020B0604020202020204" pitchFamily="34" charset="0"/>
              </a:rPr>
              <a:t> được </a:t>
            </a:r>
            <a:r>
              <a:rPr lang="en-US" sz="2000" dirty="0" err="1">
                <a:solidFill>
                  <a:schemeClr val="bg1"/>
                </a:solidFill>
                <a:effectLst/>
                <a:latin typeface="Arial" panose="020B0604020202020204" pitchFamily="34" charset="0"/>
                <a:cs typeface="Arial" panose="020B0604020202020204" pitchFamily="34" charset="0"/>
              </a:rPr>
              <a:t>xây</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dựng</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theo</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các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nguyên</a:t>
            </a:r>
            <a:r>
              <a:rPr lang="en-US" sz="2000" dirty="0">
                <a:solidFill>
                  <a:schemeClr val="bg1"/>
                </a:solidFill>
                <a:effectLst/>
                <a:latin typeface="Arial" panose="020B0604020202020204" pitchFamily="34" charset="0"/>
                <a:cs typeface="Arial" panose="020B0604020202020204" pitchFamily="34" charset="0"/>
              </a:rPr>
              <a:t> tắc khoa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đảm</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bảo</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tính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khách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quan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chính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xác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và</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phân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biệt</a:t>
            </a:r>
            <a:r>
              <a:rPr lang="en-US" sz="2000" dirty="0">
                <a:solidFill>
                  <a:schemeClr val="bg1"/>
                </a:solidFill>
                <a:effectLst/>
                <a:latin typeface="Arial" panose="020B0604020202020204" pitchFamily="34" charset="0"/>
                <a:cs typeface="Arial" panose="020B0604020202020204" pitchFamily="34" charset="0"/>
              </a:rPr>
              <a:t> được </a:t>
            </a:r>
            <a:r>
              <a:rPr lang="en-US" sz="2000" dirty="0" err="1">
                <a:solidFill>
                  <a:schemeClr val="bg1"/>
                </a:solidFill>
                <a:effectLst/>
                <a:latin typeface="Arial" panose="020B0604020202020204" pitchFamily="34" charset="0"/>
                <a:cs typeface="Arial" panose="020B0604020202020204" pitchFamily="34" charset="0"/>
              </a:rPr>
              <a:t>trình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độ</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lực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của</a:t>
            </a:r>
            <a:r>
              <a:rPr lang="en-US" sz="2000" dirty="0">
                <a:solidFill>
                  <a:schemeClr val="bg1"/>
                </a:solidFill>
                <a:effectLst/>
                <a:latin typeface="Arial" panose="020B0604020202020204" pitchFamily="34" charset="0"/>
                <a:cs typeface="Arial" panose="020B0604020202020204" pitchFamily="34" charset="0"/>
              </a:rPr>
              <a:t> người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rPr>
              <a:t>. </a:t>
            </a: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rotWithShape="1">
          <a:blip r:embed="rId5">
            <a:extLst>
              <a:ext uri="{28A0092B-C50C-407E-A947-70E740481C1C}">
                <a14:useLocalDpi xmlns:a14="http://schemas.microsoft.com/office/drawing/2010/main" val="0"/>
              </a:ext>
            </a:extLst>
          </a:blip>
          <a:srcRect l="24771" r="1880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25103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21">
            <a:extLst>
              <a:ext uri="{FF2B5EF4-FFF2-40B4-BE49-F238E27FC236}">
                <a16:creationId xmlns:a16="http://schemas.microsoft.com/office/drawing/2014/main" id="{0AB8B750-152D-7DD3-C8E0-3E1734B368D1}"/>
              </a:ext>
            </a:extLst>
          </p:cNvPr>
          <p:cNvSpPr txBox="1"/>
          <p:nvPr/>
        </p:nvSpPr>
        <p:spPr>
          <a:xfrm>
            <a:off x="640079" y="325369"/>
            <a:ext cx="5103495"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khoa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học</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D11F06-1AAC-96C8-31F5-2BF3F0625639}"/>
              </a:ext>
            </a:extLst>
          </p:cNvPr>
          <p:cNvSpPr txBox="1"/>
          <p:nvPr/>
        </p:nvSpPr>
        <p:spPr>
          <a:xfrm>
            <a:off x="640080" y="2915457"/>
            <a:ext cx="4243589" cy="3320668"/>
          </a:xfrm>
          <a:prstGeom prst="rect">
            <a:avLst/>
          </a:prstGeom>
        </p:spPr>
        <p:txBody>
          <a:bodyPr vert="horz" lIns="91440" tIns="45720" rIns="91440" bIns="45720" rtlCol="0">
            <a:normAutofit/>
          </a:bodyPr>
          <a:lstStyle/>
          <a:p>
            <a:pPr marL="0" lvl="2" algn="just">
              <a:lnSpc>
                <a:spcPct val="150000"/>
              </a:lnSpc>
              <a:spcBef>
                <a:spcPts val="1000"/>
              </a:spcBef>
              <a:spcAft>
                <a:spcPts val="1000"/>
              </a:spcAft>
            </a:pPr>
            <a:r>
              <a:rPr lang="en-US" sz="2000" dirty="0" err="1">
                <a:solidFill>
                  <a:schemeClr val="bg1"/>
                </a:solidFill>
                <a:effectLst/>
                <a:latin typeface="Arial" panose="020B0604020202020204" pitchFamily="34" charset="0"/>
                <a:cs typeface="Arial" panose="020B0604020202020204" pitchFamily="34" charset="0"/>
              </a:rPr>
              <a:t>Nội</a:t>
            </a:r>
            <a:r>
              <a:rPr lang="en-US" sz="2000" dirty="0">
                <a:solidFill>
                  <a:schemeClr val="bg1"/>
                </a:solidFill>
                <a:effectLst/>
                <a:latin typeface="Arial" panose="020B0604020202020204" pitchFamily="34" charset="0"/>
                <a:cs typeface="Arial" panose="020B0604020202020204" pitchFamily="34" charset="0"/>
              </a:rPr>
              <a:t> dung đề </a:t>
            </a:r>
            <a:r>
              <a:rPr lang="en-US" sz="2000" dirty="0" err="1">
                <a:solidFill>
                  <a:schemeClr val="bg1"/>
                </a:solidFill>
                <a:effectLst/>
                <a:latin typeface="Arial" panose="020B0604020202020204" pitchFamily="34" charset="0"/>
                <a:cs typeface="Arial" panose="020B0604020202020204" pitchFamily="34" charset="0"/>
              </a:rPr>
              <a:t>thi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phải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bám</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sát</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chương</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trình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chuẩn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kiến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thức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kỹ</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năng</a:t>
            </a:r>
            <a:r>
              <a:rPr lang="en-US" sz="2000" dirty="0">
                <a:solidFill>
                  <a:schemeClr val="bg1"/>
                </a:solidFill>
                <a:effectLst/>
                <a:latin typeface="Arial" panose="020B0604020202020204" pitchFamily="34" charset="0"/>
                <a:cs typeface="Arial" panose="020B0604020202020204" pitchFamily="34" charset="0"/>
              </a:rPr>
              <a:t> được </a:t>
            </a:r>
            <a:r>
              <a:rPr lang="en-US" sz="2000" dirty="0" err="1">
                <a:solidFill>
                  <a:schemeClr val="bg1"/>
                </a:solidFill>
                <a:effectLst/>
                <a:latin typeface="Arial" panose="020B0604020202020204" pitchFamily="34" charset="0"/>
                <a:cs typeface="Arial" panose="020B0604020202020204" pitchFamily="34" charset="0"/>
              </a:rPr>
              <a:t>quy</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định</a:t>
            </a:r>
            <a:r>
              <a:rPr lang="en-US" sz="2000" dirty="0">
                <a:solidFill>
                  <a:schemeClr val="bg1"/>
                </a:solidFill>
                <a:effectLst/>
                <a:latin typeface="Arial" panose="020B0604020202020204" pitchFamily="34" charset="0"/>
                <a:cs typeface="Arial" panose="020B0604020202020204" pitchFamily="34" charset="0"/>
              </a:rPr>
              <a:t>. </a:t>
            </a: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rotWithShape="1">
          <a:blip r:embed="rId5">
            <a:extLst>
              <a:ext uri="{28A0092B-C50C-407E-A947-70E740481C1C}">
                <a14:useLocalDpi xmlns:a14="http://schemas.microsoft.com/office/drawing/2010/main" val="0"/>
              </a:ext>
            </a:extLst>
          </a:blip>
          <a:srcRect l="24771" r="1880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525496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1">
            <a:extLst>
              <a:ext uri="{FF2B5EF4-FFF2-40B4-BE49-F238E27FC236}">
                <a16:creationId xmlns:a16="http://schemas.microsoft.com/office/drawing/2014/main" id="{E93DFA15-F581-8E4F-7B62-A1EBBE65DEFB}"/>
              </a:ext>
            </a:extLst>
          </p:cNvPr>
          <p:cNvSpPr txBox="1"/>
          <p:nvPr/>
        </p:nvSpPr>
        <p:spPr>
          <a:xfrm>
            <a:off x="640079" y="325369"/>
            <a:ext cx="4798695"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sáng</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tạo</a:t>
            </a:r>
            <a:endPar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endParaRP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7AB98C5-5779-9AB3-C5B4-0240D88E95D4}"/>
              </a:ext>
            </a:extLst>
          </p:cNvPr>
          <p:cNvSpPr txBox="1"/>
          <p:nvPr/>
        </p:nvSpPr>
        <p:spPr>
          <a:xfrm>
            <a:off x="640080" y="2872899"/>
            <a:ext cx="4494628" cy="3659732"/>
          </a:xfrm>
          <a:prstGeom prst="rect">
            <a:avLst/>
          </a:prstGeom>
        </p:spPr>
        <p:txBody>
          <a:bodyPr vert="horz" lIns="91440" tIns="45720" rIns="91440" bIns="45720" rtlCol="0">
            <a:noAutofit/>
          </a:bodyPr>
          <a:lstStyle/>
          <a:p>
            <a:pPr marL="111125" lvl="2" indent="120650" algn="just">
              <a:lnSpc>
                <a:spcPct val="150000"/>
              </a:lnSpc>
              <a:spcAft>
                <a:spcPts val="1000"/>
              </a:spcAft>
              <a:buFont typeface="Arial" panose="020B0604020202020204" pitchFamily="34" charset="0"/>
              <a:buChar char="•"/>
            </a:pPr>
            <a:r>
              <a:rPr lang="en-US" sz="1600" dirty="0" err="1">
                <a:solidFill>
                  <a:schemeClr val="bg1"/>
                </a:solidFill>
                <a:effectLst/>
                <a:latin typeface="Arial" panose="020B0604020202020204" pitchFamily="34" charset="0"/>
                <a:cs typeface="Arial" panose="020B0604020202020204" pitchFamily="34" charset="0"/>
              </a:rPr>
              <a:t>Hệ</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thống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trắc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nghiệm</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cần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có</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những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tính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năng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mới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sáng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tạo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giúp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nâng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cao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hiệu</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quả</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việc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kiểm</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tra</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đánh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giá</a:t>
            </a:r>
            <a:r>
              <a:rPr lang="en-US" sz="1600" dirty="0">
                <a:solidFill>
                  <a:schemeClr val="bg1"/>
                </a:solidFill>
                <a:effectLst/>
                <a:latin typeface="Arial" panose="020B0604020202020204" pitchFamily="34" charset="0"/>
                <a:cs typeface="Arial" panose="020B0604020202020204" pitchFamily="34" charset="0"/>
              </a:rPr>
              <a:t>. </a:t>
            </a:r>
          </a:p>
          <a:p>
            <a:pPr marL="111125" lvl="2" indent="120650" algn="just">
              <a:lnSpc>
                <a:spcPct val="150000"/>
              </a:lnSpc>
              <a:spcAft>
                <a:spcPts val="1000"/>
              </a:spcAft>
              <a:buFont typeface="Arial" panose="020B0604020202020204" pitchFamily="34" charset="0"/>
              <a:buChar char="•"/>
            </a:pPr>
            <a:r>
              <a:rPr lang="en-US" sz="1600" dirty="0" err="1">
                <a:solidFill>
                  <a:schemeClr val="bg1"/>
                </a:solidFill>
                <a:effectLst/>
                <a:latin typeface="Arial" panose="020B0604020202020204" pitchFamily="34" charset="0"/>
                <a:cs typeface="Arial" panose="020B0604020202020204" pitchFamily="34" charset="0"/>
              </a:rPr>
              <a:t>Hệ</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thống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có</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thể</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tích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hợp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các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phương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pháp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mới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đa</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dạng</a:t>
            </a:r>
            <a:r>
              <a:rPr lang="en-US" sz="1600" dirty="0">
                <a:solidFill>
                  <a:schemeClr val="bg1"/>
                </a:solidFill>
                <a:effectLst/>
                <a:latin typeface="Arial" panose="020B0604020202020204" pitchFamily="34" charset="0"/>
                <a:cs typeface="Arial" panose="020B0604020202020204" pitchFamily="34" charset="0"/>
              </a:rPr>
              <a:t> như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trắc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nghiệm</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trên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máy</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tính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trắc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nghiệm</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trực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tuyến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thích </a:t>
            </a:r>
            <a:r>
              <a:rPr lang="en-US" sz="1600" dirty="0" err="1">
                <a:solidFill>
                  <a:schemeClr val="bg1"/>
                </a:solidFill>
                <a:effectLst/>
                <a:latin typeface="Arial" panose="020B0604020202020204" pitchFamily="34" charset="0"/>
                <a:cs typeface="Arial" panose="020B0604020202020204" pitchFamily="34" charset="0"/>
              </a:rPr>
              <a:t>ứng</a:t>
            </a:r>
            <a:r>
              <a:rPr lang="en-US" sz="1600" dirty="0">
                <a:solidFill>
                  <a:schemeClr val="bg1"/>
                </a:solidFill>
                <a:effectLst/>
                <a:latin typeface="Arial" panose="020B0604020202020204" pitchFamily="34" charset="0"/>
                <a:cs typeface="Arial" panose="020B0604020202020204" pitchFamily="34" charset="0"/>
              </a:rPr>
              <a:t>... </a:t>
            </a:r>
          </a:p>
          <a:p>
            <a:pPr marL="111125" lvl="2" indent="120650" algn="just">
              <a:lnSpc>
                <a:spcPct val="150000"/>
              </a:lnSpc>
              <a:spcAft>
                <a:spcPts val="1000"/>
              </a:spcAft>
              <a:buFont typeface="Arial" panose="020B0604020202020204" pitchFamily="34" charset="0"/>
              <a:buChar char="•"/>
            </a:pPr>
            <a:r>
              <a:rPr lang="en-US" sz="1600" dirty="0" err="1">
                <a:solidFill>
                  <a:schemeClr val="bg1"/>
                </a:solidFill>
                <a:effectLst/>
                <a:latin typeface="Arial" panose="020B0604020202020204" pitchFamily="34" charset="0"/>
                <a:cs typeface="Arial" panose="020B0604020202020204" pitchFamily="34" charset="0"/>
              </a:rPr>
              <a:t>Hệ</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thống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có</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thể</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cung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cấp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các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báo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cáo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phân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tích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kết</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quả</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chi </a:t>
            </a:r>
            <a:r>
              <a:rPr lang="en-US" sz="1600" dirty="0" err="1">
                <a:solidFill>
                  <a:schemeClr val="bg1"/>
                </a:solidFill>
                <a:effectLst/>
                <a:latin typeface="Arial" panose="020B0604020202020204" pitchFamily="34" charset="0"/>
                <a:cs typeface="Arial" panose="020B0604020202020204" pitchFamily="34" charset="0"/>
              </a:rPr>
              <a:t>tiết</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giúp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giáo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viên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giảng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viên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đánh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giá</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hiệu</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quả</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giảng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dạy</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và</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học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tập</a:t>
            </a:r>
            <a:r>
              <a:rPr lang="en-US" sz="1600" dirty="0">
                <a:effectLst/>
                <a:latin typeface="Arial" panose="020B0604020202020204" pitchFamily="34" charset="0"/>
                <a:cs typeface="Arial" panose="020B0604020202020204" pitchFamily="34" charset="0"/>
              </a:rPr>
              <a:t>. </a:t>
            </a:r>
          </a:p>
        </p:txBody>
      </p:sp>
      <p:pic>
        <p:nvPicPr>
          <p:cNvPr id="11" name="Picture 10">
            <a:extLst>
              <a:ext uri="{FF2B5EF4-FFF2-40B4-BE49-F238E27FC236}">
                <a16:creationId xmlns:a16="http://schemas.microsoft.com/office/drawing/2014/main" id="{3AA33812-B2BC-A297-F691-FC669B069370}"/>
              </a:ext>
            </a:extLst>
          </p:cNvPr>
          <p:cNvPicPr>
            <a:picLocks noChangeAspect="1"/>
          </p:cNvPicPr>
          <p:nvPr/>
        </p:nvPicPr>
        <p:blipFill rotWithShape="1">
          <a:blip r:embed="rId5"/>
          <a:srcRect t="5114" r="2" b="1114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5130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D028D41F-F8E0-AA43-B6A0-809F0ABAB0ED}"/>
              </a:ext>
            </a:extLst>
          </p:cNvPr>
          <p:cNvSpPr txBox="1"/>
          <p:nvPr/>
        </p:nvSpPr>
        <p:spPr>
          <a:xfrm>
            <a:off x="1891870" y="914395"/>
            <a:ext cx="3002057" cy="584775"/>
          </a:xfrm>
          <a:prstGeom prst="rect">
            <a:avLst/>
          </a:prstGeom>
          <a:noFill/>
        </p:spPr>
        <p:txBody>
          <a:bodyPr wrap="square" rtlCol="0">
            <a:spAutoFit/>
          </a:bodyPr>
          <a:lstStyle/>
          <a:p>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khả</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thi</a:t>
            </a:r>
            <a:endParaRPr lang="zh-CN" altLang="en-US"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922E39BD-0AF4-FF12-D21E-7C867729FF47}"/>
              </a:ext>
            </a:extLst>
          </p:cNvPr>
          <p:cNvSpPr txBox="1"/>
          <p:nvPr/>
        </p:nvSpPr>
        <p:spPr>
          <a:xfrm>
            <a:off x="-348615" y="1768924"/>
            <a:ext cx="6096000" cy="4786182"/>
          </a:xfrm>
          <a:prstGeom prst="rect">
            <a:avLst/>
          </a:prstGeom>
          <a:noFill/>
        </p:spPr>
        <p:txBody>
          <a:bodyPr wrap="square">
            <a:spAutoFit/>
          </a:bodyPr>
          <a:lstStyle/>
          <a:p>
            <a:pPr marL="1257300" lvl="2" indent="-342900" algn="just">
              <a:lnSpc>
                <a:spcPct val="110000"/>
              </a:lnSpc>
              <a:spcAft>
                <a:spcPts val="1000"/>
              </a:spcAft>
              <a:buFont typeface="Arial" panose="020B0604020202020204" pitchFamily="34" charset="0"/>
              <a:buChar char="•"/>
            </a:pP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Đề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tài</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có</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nguồn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lực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thực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hiện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đầy</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đủ</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bao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gồm</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nguồn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nhân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lực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tài</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chính</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trang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thiết</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bị</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kỹ</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thuật</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endParaRPr lang="en-US" sz="2400"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a:p>
            <a:pPr marL="1257300" lvl="2" indent="-342900" algn="just">
              <a:lnSpc>
                <a:spcPct val="110000"/>
              </a:lnSpc>
              <a:spcAft>
                <a:spcPts val="1000"/>
              </a:spcAft>
              <a:buFont typeface="Arial" panose="020B0604020202020204" pitchFamily="34" charset="0"/>
              <a:buChar char="•"/>
            </a:pP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Hệ</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thống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thi</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trắc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nghiệm</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có</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thể</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tích</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hợp</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được với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các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hệ</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thống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giáo</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dục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khác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đang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sử</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dụng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endParaRPr lang="en-US" sz="2400"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a:p>
            <a:pPr marL="1257300" lvl="2" indent="-342900" algn="just">
              <a:lnSpc>
                <a:spcPct val="110000"/>
              </a:lnSpc>
              <a:spcAft>
                <a:spcPts val="1400"/>
              </a:spcAft>
              <a:buFont typeface="Arial" panose="020B0604020202020204" pitchFamily="34" charset="0"/>
              <a:buChar char="•"/>
            </a:pP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Hệ</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thống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có</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khả</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năng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mở</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rộng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nâng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cấp</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dễ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dàng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để</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đáp</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ứng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nhu</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cầu</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sử</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dụng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ngày</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càng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cao</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endParaRPr lang="en-US" sz="2400"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7" name="Picture 6">
            <a:extLst>
              <a:ext uri="{FF2B5EF4-FFF2-40B4-BE49-F238E27FC236}">
                <a16:creationId xmlns:a16="http://schemas.microsoft.com/office/drawing/2014/main" id="{1F3561B7-2DBC-A746-ABC2-1C07C607CE19}"/>
              </a:ext>
            </a:extLst>
          </p:cNvPr>
          <p:cNvPicPr>
            <a:picLocks noChangeAspect="1"/>
          </p:cNvPicPr>
          <p:nvPr/>
        </p:nvPicPr>
        <p:blipFill>
          <a:blip r:embed="rId3">
            <a:extLst>
              <a:ext uri="{28A0092B-C50C-407E-A947-70E740481C1C}">
                <a14:useLocalDpi xmlns:a14="http://schemas.microsoft.com/office/drawing/2010/main" val="0"/>
              </a:ext>
            </a:extLst>
          </a:blip>
          <a:srcRect t="14845" b="14845"/>
          <a:stretch/>
        </p:blipFill>
        <p:spPr>
          <a:xfrm>
            <a:off x="6264232" y="1499170"/>
            <a:ext cx="5571183" cy="2918382"/>
          </a:xfrm>
          <a:prstGeom prst="wedgeEllipseCallout">
            <a:avLst/>
          </a:prstGeom>
        </p:spPr>
      </p:pic>
    </p:spTree>
    <p:extLst>
      <p:ext uri="{BB962C8B-B14F-4D97-AF65-F5344CB8AC3E}">
        <p14:creationId xmlns:p14="http://schemas.microsoft.com/office/powerpoint/2010/main" val="3414701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5DF5EB70-7DB5-BF3D-3FA9-6F01E9188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D701E304-A85A-2906-EAAC-19AB92BDEA2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1AC067D3-F263-95DE-AB45-2C1F68EBB148}"/>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D8A1BDED-BD6C-7EC2-0A3C-4ACAB12CF7F1}"/>
              </a:ext>
            </a:extLst>
          </p:cNvPr>
          <p:cNvSpPr txBox="1"/>
          <p:nvPr/>
        </p:nvSpPr>
        <p:spPr>
          <a:xfrm>
            <a:off x="4773435" y="2642279"/>
            <a:ext cx="6442779" cy="1573441"/>
          </a:xfrm>
          <a:prstGeom prst="rect">
            <a:avLst/>
          </a:prstGeom>
          <a:noFill/>
        </p:spPr>
        <p:txBody>
          <a:bodyPr wrap="square" lIns="95185" tIns="47592" rIns="95185" bIns="47592" rtlCol="0">
            <a:spAutoFit/>
          </a:bodyPr>
          <a:lstStyle/>
          <a:p>
            <a:r>
              <a:rPr lang="en-US" altLang="zh-CN" sz="480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CÁC VẤN ĐỀ CẦN TRIỂN KHAI</a:t>
            </a:r>
          </a:p>
        </p:txBody>
      </p:sp>
      <p:sp>
        <p:nvSpPr>
          <p:cNvPr id="6" name="文本框 10">
            <a:extLst>
              <a:ext uri="{FF2B5EF4-FFF2-40B4-BE49-F238E27FC236}">
                <a16:creationId xmlns:a16="http://schemas.microsoft.com/office/drawing/2014/main" id="{6755372C-D8F2-D7D0-D906-F6CF9AED7A83}"/>
              </a:ext>
            </a:extLst>
          </p:cNvPr>
          <p:cNvSpPr txBox="1"/>
          <p:nvPr/>
        </p:nvSpPr>
        <p:spPr>
          <a:xfrm>
            <a:off x="2529299" y="2493198"/>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04</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7B78B2CE-E525-D28C-53BA-00DEA541142A}"/>
              </a:ext>
            </a:extLst>
          </p:cNvPr>
          <p:cNvCxnSpPr>
            <a:cxnSpLocks/>
          </p:cNvCxnSpPr>
          <p:nvPr/>
        </p:nvCxnSpPr>
        <p:spPr>
          <a:xfrm flipH="1">
            <a:off x="4091203" y="2729514"/>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31272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2963501" y="10151"/>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3132499"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3189102"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2961555"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06774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9228499" y="0"/>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6096000"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2963501"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1"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325126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3306299" y="3903746"/>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43627" y="1982964"/>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MỤC TIÊU</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1361387" y="2819073"/>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29480" y="1990260"/>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LÝ DO CHỌN ĐỀ TÀI</a:t>
              </a:r>
            </a:p>
          </p:txBody>
        </p:sp>
      </p:grpSp>
      <p:grpSp>
        <p:nvGrpSpPr>
          <p:cNvPr id="42" name="Group 41">
            <a:extLst>
              <a:ext uri="{FF2B5EF4-FFF2-40B4-BE49-F238E27FC236}">
                <a16:creationId xmlns:a16="http://schemas.microsoft.com/office/drawing/2014/main" id="{A36AEA56-6A18-56AD-4B02-29BB27A86CE6}"/>
              </a:ext>
            </a:extLst>
          </p:cNvPr>
          <p:cNvGrpSpPr/>
          <p:nvPr/>
        </p:nvGrpSpPr>
        <p:grpSpPr>
          <a:xfrm>
            <a:off x="-9648702" y="1734400"/>
            <a:ext cx="8551903" cy="740781"/>
            <a:chOff x="1693093" y="1816361"/>
            <a:chExt cx="8551903" cy="740781"/>
          </a:xfrm>
        </p:grpSpPr>
        <p:sp>
          <p:nvSpPr>
            <p:cNvPr id="44" name="Freeform: Shape 43">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48" name="TextBox 47">
              <a:extLst>
                <a:ext uri="{FF2B5EF4-FFF2-40B4-BE49-F238E27FC236}">
                  <a16:creationId xmlns:a16="http://schemas.microsoft.com/office/drawing/2014/main" id="{0CB62C17-2722-6132-B356-E7D42282188E}"/>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GIỚI THIỆU</a:t>
              </a:r>
            </a:p>
          </p:txBody>
        </p:sp>
      </p:grpSp>
      <p:grpSp>
        <p:nvGrpSpPr>
          <p:cNvPr id="64" name="Group 63">
            <a:extLst>
              <a:ext uri="{FF2B5EF4-FFF2-40B4-BE49-F238E27FC236}">
                <a16:creationId xmlns:a16="http://schemas.microsoft.com/office/drawing/2014/main" id="{A36AEA56-6A18-56AD-4B02-29BB27A86CE6}"/>
              </a:ext>
            </a:extLst>
          </p:cNvPr>
          <p:cNvGrpSpPr/>
          <p:nvPr/>
        </p:nvGrpSpPr>
        <p:grpSpPr>
          <a:xfrm>
            <a:off x="-15265727" y="4988419"/>
            <a:ext cx="8551903" cy="740781"/>
            <a:chOff x="1693093" y="1816361"/>
            <a:chExt cx="8551903" cy="740781"/>
          </a:xfrm>
        </p:grpSpPr>
        <p:sp>
          <p:nvSpPr>
            <p:cNvPr id="65" name="Freeform: Shape 64">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65">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4</a:t>
              </a:r>
            </a:p>
          </p:txBody>
        </p:sp>
        <p:sp>
          <p:nvSpPr>
            <p:cNvPr id="68" name="TextBox 67">
              <a:extLst>
                <a:ext uri="{FF2B5EF4-FFF2-40B4-BE49-F238E27FC236}">
                  <a16:creationId xmlns:a16="http://schemas.microsoft.com/office/drawing/2014/main" id="{0CB62C17-2722-6132-B356-E7D42282188E}"/>
                </a:ext>
              </a:extLst>
            </p:cNvPr>
            <p:cNvSpPr txBox="1"/>
            <p:nvPr/>
          </p:nvSpPr>
          <p:spPr>
            <a:xfrm>
              <a:off x="2504126"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VẤN ĐỀ CẦN TRIỂN KHAI</a:t>
              </a:r>
            </a:p>
          </p:txBody>
        </p:sp>
      </p:grpSp>
    </p:spTree>
    <p:extLst>
      <p:ext uri="{BB962C8B-B14F-4D97-AF65-F5344CB8AC3E}">
        <p14:creationId xmlns:p14="http://schemas.microsoft.com/office/powerpoint/2010/main" val="3041697552"/>
      </p:ext>
    </p:extLst>
  </p:cSld>
  <p:clrMapOvr>
    <a:masterClrMapping/>
  </p:clrMapOvr>
  <mc:AlternateContent xmlns:mc="http://schemas.openxmlformats.org/markup-compatibility/2006" xmlns:p14="http://schemas.microsoft.com/office/powerpoint/2010/main">
    <mc:Choice Requires="p14">
      <p:transition spd="slow" p14:dur="1500" advTm="1000">
        <p:split orient="vert"/>
      </p:transition>
    </mc:Choice>
    <mc:Fallback xmlns="">
      <p:transition spd="slow"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C54917BE-7559-DDDA-3B20-E91E69C8C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4A5A828D-CF5A-FAF0-64AA-CBF58943EFB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A3463378-113F-A305-F4A6-CDF0A3823F49}"/>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6D9269F2-0FEB-1A6D-4656-678E16D3F338}"/>
              </a:ext>
            </a:extLst>
          </p:cNvPr>
          <p:cNvSpPr txBox="1"/>
          <p:nvPr/>
        </p:nvSpPr>
        <p:spPr>
          <a:xfrm>
            <a:off x="3308486" y="2796168"/>
            <a:ext cx="7861898" cy="1265664"/>
          </a:xfrm>
          <a:prstGeom prst="rect">
            <a:avLst/>
          </a:prstGeom>
          <a:noFill/>
        </p:spPr>
        <p:txBody>
          <a:bodyPr wrap="square" lIns="95185" tIns="47592" rIns="95185" bIns="47592" rtlCol="0">
            <a:spAutoFit/>
          </a:bodyPr>
          <a:lstStyle/>
          <a:p>
            <a:pPr algn="just"/>
            <a:r>
              <a:rPr lang="en-US" altLang="zh-CN" sz="3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CÁC KIẾN THỨC MÔN HỌC ĐỂ GIẢI QUYẾT ĐỀ TÀI</a:t>
            </a:r>
          </a:p>
        </p:txBody>
      </p:sp>
      <p:sp>
        <p:nvSpPr>
          <p:cNvPr id="6" name="文本框 10">
            <a:extLst>
              <a:ext uri="{FF2B5EF4-FFF2-40B4-BE49-F238E27FC236}">
                <a16:creationId xmlns:a16="http://schemas.microsoft.com/office/drawing/2014/main" id="{161B58AF-0B62-1915-9AF7-B49FB5717296}"/>
              </a:ext>
            </a:extLst>
          </p:cNvPr>
          <p:cNvSpPr txBox="1"/>
          <p:nvPr/>
        </p:nvSpPr>
        <p:spPr>
          <a:xfrm>
            <a:off x="972689" y="2467548"/>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05</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363B8C32-B4C9-3E9F-5295-5EF773E12B59}"/>
              </a:ext>
            </a:extLst>
          </p:cNvPr>
          <p:cNvCxnSpPr>
            <a:cxnSpLocks/>
          </p:cNvCxnSpPr>
          <p:nvPr/>
        </p:nvCxnSpPr>
        <p:spPr>
          <a:xfrm flipH="1">
            <a:off x="2728732" y="270386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8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9638DB-0BD8-9E83-0086-B2490CFE9EDC}"/>
              </a:ext>
            </a:extLst>
          </p:cNvPr>
          <p:cNvGrpSpPr/>
          <p:nvPr/>
        </p:nvGrpSpPr>
        <p:grpSpPr>
          <a:xfrm>
            <a:off x="-9300361" y="1734400"/>
            <a:ext cx="8551903" cy="740781"/>
            <a:chOff x="1693093" y="1816361"/>
            <a:chExt cx="8551903" cy="740781"/>
          </a:xfrm>
        </p:grpSpPr>
        <p:sp>
          <p:nvSpPr>
            <p:cNvPr id="3" name="Freeform: Shape 2">
              <a:extLst>
                <a:ext uri="{FF2B5EF4-FFF2-40B4-BE49-F238E27FC236}">
                  <a16:creationId xmlns:a16="http://schemas.microsoft.com/office/drawing/2014/main" id="{968B3673-9D17-248A-8419-FB19055B4402}"/>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Oval 3">
              <a:extLst>
                <a:ext uri="{FF2B5EF4-FFF2-40B4-BE49-F238E27FC236}">
                  <a16:creationId xmlns:a16="http://schemas.microsoft.com/office/drawing/2014/main" id="{BB4994A2-3F6A-67F2-ABDA-EC9A1B55E1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25B750-483A-EFF6-40C9-3692A4CD458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D237D880-511B-D89C-1AEE-78DDDAA427F5}"/>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ĐỐI TƯỢNG ĐIỀU KHIỂN</a:t>
              </a:r>
            </a:p>
          </p:txBody>
        </p:sp>
      </p:grpSp>
      <p:grpSp>
        <p:nvGrpSpPr>
          <p:cNvPr id="7" name="Group 6">
            <a:extLst>
              <a:ext uri="{FF2B5EF4-FFF2-40B4-BE49-F238E27FC236}">
                <a16:creationId xmlns:a16="http://schemas.microsoft.com/office/drawing/2014/main" id="{FB298D33-29E8-F115-646F-416EFD8DED58}"/>
              </a:ext>
            </a:extLst>
          </p:cNvPr>
          <p:cNvGrpSpPr/>
          <p:nvPr/>
        </p:nvGrpSpPr>
        <p:grpSpPr>
          <a:xfrm>
            <a:off x="-10766303" y="3058609"/>
            <a:ext cx="8551903" cy="740781"/>
            <a:chOff x="1693093" y="1816361"/>
            <a:chExt cx="8551903" cy="740781"/>
          </a:xfrm>
        </p:grpSpPr>
        <p:sp>
          <p:nvSpPr>
            <p:cNvPr id="8" name="Freeform: Shape 7">
              <a:extLst>
                <a:ext uri="{FF2B5EF4-FFF2-40B4-BE49-F238E27FC236}">
                  <a16:creationId xmlns:a16="http://schemas.microsoft.com/office/drawing/2014/main" id="{E20109BE-B5A6-8B0E-0684-77643B074376}"/>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2265F72B-AB1B-9BEB-D455-F4E3AF163676}"/>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8BBD70-2EE1-3610-9BA9-F673D2D8E68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11" name="TextBox 10">
              <a:extLst>
                <a:ext uri="{FF2B5EF4-FFF2-40B4-BE49-F238E27FC236}">
                  <a16:creationId xmlns:a16="http://schemas.microsoft.com/office/drawing/2014/main" id="{01714F48-6B47-DD4B-4962-043E405E2B7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CẤU TRÚC SỬ DỤNG</a:t>
              </a:r>
            </a:p>
          </p:txBody>
        </p:sp>
      </p:grpSp>
      <p:grpSp>
        <p:nvGrpSpPr>
          <p:cNvPr id="12" name="Group 11">
            <a:extLst>
              <a:ext uri="{FF2B5EF4-FFF2-40B4-BE49-F238E27FC236}">
                <a16:creationId xmlns:a16="http://schemas.microsoft.com/office/drawing/2014/main" id="{31FF644D-C967-761B-FE06-EAFE075DB806}"/>
              </a:ext>
            </a:extLst>
          </p:cNvPr>
          <p:cNvGrpSpPr/>
          <p:nvPr/>
        </p:nvGrpSpPr>
        <p:grpSpPr>
          <a:xfrm>
            <a:off x="-12246760" y="4382817"/>
            <a:ext cx="8551903" cy="740781"/>
            <a:chOff x="1693093" y="1816361"/>
            <a:chExt cx="8551903" cy="740781"/>
          </a:xfrm>
        </p:grpSpPr>
        <p:sp>
          <p:nvSpPr>
            <p:cNvPr id="13" name="Freeform: Shape 12">
              <a:extLst>
                <a:ext uri="{FF2B5EF4-FFF2-40B4-BE49-F238E27FC236}">
                  <a16:creationId xmlns:a16="http://schemas.microsoft.com/office/drawing/2014/main" id="{993FCB0A-EBF0-9F24-0DA1-7B12D7EC81C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7A824C25-6D0C-8459-AC24-9CBFE71322E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3CEC693-B6A1-5E3A-9364-4146EF00E81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16" name="TextBox 15">
              <a:extLst>
                <a:ext uri="{FF2B5EF4-FFF2-40B4-BE49-F238E27FC236}">
                  <a16:creationId xmlns:a16="http://schemas.microsoft.com/office/drawing/2014/main" id="{46FAE91D-1393-E651-ECC5-60272DB7EF99}"/>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THUẬT TOÁN SỬ DỤNG</a:t>
              </a:r>
            </a:p>
          </p:txBody>
        </p:sp>
      </p:grpSp>
    </p:spTree>
    <p:extLst>
      <p:ext uri="{BB962C8B-B14F-4D97-AF65-F5344CB8AC3E}">
        <p14:creationId xmlns:p14="http://schemas.microsoft.com/office/powerpoint/2010/main" val="4120320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9638DB-0BD8-9E83-0086-B2490CFE9EDC}"/>
              </a:ext>
            </a:extLst>
          </p:cNvPr>
          <p:cNvGrpSpPr/>
          <p:nvPr/>
        </p:nvGrpSpPr>
        <p:grpSpPr>
          <a:xfrm>
            <a:off x="1817591" y="1734400"/>
            <a:ext cx="8551903" cy="740781"/>
            <a:chOff x="1693093" y="1816361"/>
            <a:chExt cx="8551903" cy="740781"/>
          </a:xfrm>
        </p:grpSpPr>
        <p:sp>
          <p:nvSpPr>
            <p:cNvPr id="3" name="Freeform: Shape 2">
              <a:extLst>
                <a:ext uri="{FF2B5EF4-FFF2-40B4-BE49-F238E27FC236}">
                  <a16:creationId xmlns:a16="http://schemas.microsoft.com/office/drawing/2014/main" id="{968B3673-9D17-248A-8419-FB19055B4402}"/>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Oval 3">
              <a:extLst>
                <a:ext uri="{FF2B5EF4-FFF2-40B4-BE49-F238E27FC236}">
                  <a16:creationId xmlns:a16="http://schemas.microsoft.com/office/drawing/2014/main" id="{BB4994A2-3F6A-67F2-ABDA-EC9A1B55E1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25B750-483A-EFF6-40C9-3692A4CD458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D237D880-511B-D89C-1AEE-78DDDAA427F5}"/>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ĐỐI TƯỢNG ĐIỀU KHIỂN</a:t>
              </a:r>
            </a:p>
          </p:txBody>
        </p:sp>
      </p:grpSp>
      <p:grpSp>
        <p:nvGrpSpPr>
          <p:cNvPr id="7" name="Group 6">
            <a:extLst>
              <a:ext uri="{FF2B5EF4-FFF2-40B4-BE49-F238E27FC236}">
                <a16:creationId xmlns:a16="http://schemas.microsoft.com/office/drawing/2014/main" id="{FB298D33-29E8-F115-646F-416EFD8DED58}"/>
              </a:ext>
            </a:extLst>
          </p:cNvPr>
          <p:cNvGrpSpPr/>
          <p:nvPr/>
        </p:nvGrpSpPr>
        <p:grpSpPr>
          <a:xfrm>
            <a:off x="1817591" y="3058609"/>
            <a:ext cx="8551903" cy="740781"/>
            <a:chOff x="1693093" y="1816361"/>
            <a:chExt cx="8551903" cy="740781"/>
          </a:xfrm>
        </p:grpSpPr>
        <p:sp>
          <p:nvSpPr>
            <p:cNvPr id="8" name="Freeform: Shape 7">
              <a:extLst>
                <a:ext uri="{FF2B5EF4-FFF2-40B4-BE49-F238E27FC236}">
                  <a16:creationId xmlns:a16="http://schemas.microsoft.com/office/drawing/2014/main" id="{E20109BE-B5A6-8B0E-0684-77643B074376}"/>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2265F72B-AB1B-9BEB-D455-F4E3AF163676}"/>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8BBD70-2EE1-3610-9BA9-F673D2D8E68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11" name="TextBox 10">
              <a:extLst>
                <a:ext uri="{FF2B5EF4-FFF2-40B4-BE49-F238E27FC236}">
                  <a16:creationId xmlns:a16="http://schemas.microsoft.com/office/drawing/2014/main" id="{01714F48-6B47-DD4B-4962-043E405E2B7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CẤU TRÚC SỬ DỤNG</a:t>
              </a:r>
            </a:p>
          </p:txBody>
        </p:sp>
      </p:grpSp>
      <p:grpSp>
        <p:nvGrpSpPr>
          <p:cNvPr id="12" name="Group 11">
            <a:extLst>
              <a:ext uri="{FF2B5EF4-FFF2-40B4-BE49-F238E27FC236}">
                <a16:creationId xmlns:a16="http://schemas.microsoft.com/office/drawing/2014/main" id="{31FF644D-C967-761B-FE06-EAFE075DB806}"/>
              </a:ext>
            </a:extLst>
          </p:cNvPr>
          <p:cNvGrpSpPr/>
          <p:nvPr/>
        </p:nvGrpSpPr>
        <p:grpSpPr>
          <a:xfrm>
            <a:off x="1817590" y="4382817"/>
            <a:ext cx="8551903" cy="740781"/>
            <a:chOff x="1693093" y="1816361"/>
            <a:chExt cx="8551903" cy="740781"/>
          </a:xfrm>
        </p:grpSpPr>
        <p:sp>
          <p:nvSpPr>
            <p:cNvPr id="13" name="Freeform: Shape 12">
              <a:extLst>
                <a:ext uri="{FF2B5EF4-FFF2-40B4-BE49-F238E27FC236}">
                  <a16:creationId xmlns:a16="http://schemas.microsoft.com/office/drawing/2014/main" id="{993FCB0A-EBF0-9F24-0DA1-7B12D7EC81C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7A824C25-6D0C-8459-AC24-9CBFE71322E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3CEC693-B6A1-5E3A-9364-4146EF00E81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16" name="TextBox 15">
              <a:extLst>
                <a:ext uri="{FF2B5EF4-FFF2-40B4-BE49-F238E27FC236}">
                  <a16:creationId xmlns:a16="http://schemas.microsoft.com/office/drawing/2014/main" id="{46FAE91D-1393-E651-ECC5-60272DB7EF99}"/>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THUẬT TOÁN SỬ DỤNG</a:t>
              </a:r>
            </a:p>
          </p:txBody>
        </p:sp>
      </p:grpSp>
    </p:spTree>
    <p:extLst>
      <p:ext uri="{BB962C8B-B14F-4D97-AF65-F5344CB8AC3E}">
        <p14:creationId xmlns:p14="http://schemas.microsoft.com/office/powerpoint/2010/main" val="264942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29899B-2B1D-E667-C98A-FFC660D75196}"/>
              </a:ext>
            </a:extLst>
          </p:cNvPr>
          <p:cNvSpPr txBox="1"/>
          <p:nvPr/>
        </p:nvSpPr>
        <p:spPr>
          <a:xfrm>
            <a:off x="743578" y="1570537"/>
            <a:ext cx="10781881" cy="4191660"/>
          </a:xfrm>
          <a:prstGeom prst="rect">
            <a:avLst/>
          </a:prstGeom>
          <a:noFill/>
        </p:spPr>
        <p:txBody>
          <a:bodyPr wrap="square">
            <a:spAutoFit/>
          </a:bodyPr>
          <a:lstStyle/>
          <a:p>
            <a:pPr marR="0" lvl="0">
              <a:lnSpc>
                <a:spcPct val="150000"/>
              </a:lnSpc>
              <a:spcBef>
                <a:spcPts val="0"/>
              </a:spcBef>
              <a:spcAft>
                <a:spcPts val="0"/>
              </a:spcAft>
            </a:pP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chung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Enable: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Kích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Name: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chương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Visible: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Ẩn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form</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Size: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Kích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thước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bao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rộng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cao</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Location: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bao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toạ</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x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y.</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TabIndex</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tab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quyết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được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nhấn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phím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Tab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bàn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phím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5F8BBB5A-94CE-665C-258E-70B94F3C32A2}"/>
              </a:ext>
            </a:extLst>
          </p:cNvPr>
          <p:cNvGrpSpPr/>
          <p:nvPr/>
        </p:nvGrpSpPr>
        <p:grpSpPr>
          <a:xfrm>
            <a:off x="1858566" y="355022"/>
            <a:ext cx="8551903" cy="740781"/>
            <a:chOff x="1693093" y="1816361"/>
            <a:chExt cx="8551903" cy="740781"/>
          </a:xfrm>
        </p:grpSpPr>
        <p:sp>
          <p:nvSpPr>
            <p:cNvPr id="7" name="Freeform: Shape 6">
              <a:extLst>
                <a:ext uri="{FF2B5EF4-FFF2-40B4-BE49-F238E27FC236}">
                  <a16:creationId xmlns:a16="http://schemas.microsoft.com/office/drawing/2014/main" id="{5D2B7479-60AB-B7C9-FF85-6BC867D6A630}"/>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Oval 7">
              <a:extLst>
                <a:ext uri="{FF2B5EF4-FFF2-40B4-BE49-F238E27FC236}">
                  <a16:creationId xmlns:a16="http://schemas.microsoft.com/office/drawing/2014/main" id="{9C1CD8F5-5197-FF20-F370-88128A65124B}"/>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22D684-00F4-19FC-A5A3-252302D4E941}"/>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10" name="TextBox 9">
              <a:extLst>
                <a:ext uri="{FF2B5EF4-FFF2-40B4-BE49-F238E27FC236}">
                  <a16:creationId xmlns:a16="http://schemas.microsoft.com/office/drawing/2014/main" id="{C085002F-D241-F1D0-0160-CA5CD6F2C0E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ĐỐI TƯỢNG ĐIỀU KHIỂN</a:t>
              </a:r>
            </a:p>
          </p:txBody>
        </p:sp>
      </p:grpSp>
    </p:spTree>
    <p:extLst>
      <p:ext uri="{BB962C8B-B14F-4D97-AF65-F5344CB8AC3E}">
        <p14:creationId xmlns:p14="http://schemas.microsoft.com/office/powerpoint/2010/main" val="281158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additive="base">
                                        <p:cTn id="22"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 calcmode="lin" valueType="num">
                                      <p:cBhvr additive="base">
                                        <p:cTn id="32"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additive="base">
                                        <p:cTn id="3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167C0FF-92F9-35C7-5FC0-646F76293C79}"/>
              </a:ext>
            </a:extLst>
          </p:cNvPr>
          <p:cNvGrpSpPr/>
          <p:nvPr/>
        </p:nvGrpSpPr>
        <p:grpSpPr>
          <a:xfrm>
            <a:off x="643467" y="1117683"/>
            <a:ext cx="4183721" cy="963001"/>
            <a:chOff x="643467" y="1117683"/>
            <a:chExt cx="4183721" cy="963001"/>
          </a:xfrm>
        </p:grpSpPr>
        <p:sp>
          <p:nvSpPr>
            <p:cNvPr id="2" name="TextBox 37">
              <a:extLst>
                <a:ext uri="{FF2B5EF4-FFF2-40B4-BE49-F238E27FC236}">
                  <a16:creationId xmlns:a16="http://schemas.microsoft.com/office/drawing/2014/main" id="{676D6B67-A213-07D6-83B6-438CCB366824}"/>
                </a:ext>
              </a:extLst>
            </p:cNvPr>
            <p:cNvSpPr txBox="1"/>
            <p:nvPr/>
          </p:nvSpPr>
          <p:spPr>
            <a:xfrm>
              <a:off x="643467" y="1117683"/>
              <a:ext cx="942761" cy="963001"/>
            </a:xfrm>
            <a:prstGeom prst="rect">
              <a:avLst/>
            </a:prstGeom>
            <a:noFill/>
          </p:spPr>
          <p:txBody>
            <a:bodyPr wrap="none" anchor="ctr">
              <a:noAutofit/>
            </a:bodyPr>
            <a:lstStyle/>
            <a:p>
              <a:pPr algn="ctr" defTabSz="1158728">
                <a:spcAft>
                  <a:spcPts val="594"/>
                </a:spcAft>
              </a:pPr>
              <a:r>
                <a:rPr lang="en-US" altLang="zh-CN" sz="4435" b="1" kern="1200" dirty="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a:t>
              </a:r>
              <a:endParaRPr lang="en-US" altLang="zh-CN" sz="3500" dirty="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5838EEF4-6092-4904-B1F4-EE6EF2FCF1ED}"/>
                </a:ext>
              </a:extLst>
            </p:cNvPr>
            <p:cNvSpPr txBox="1"/>
            <p:nvPr/>
          </p:nvSpPr>
          <p:spPr>
            <a:xfrm>
              <a:off x="1213263" y="117690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Button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5" name="TextBox 4">
            <a:extLst>
              <a:ext uri="{FF2B5EF4-FFF2-40B4-BE49-F238E27FC236}">
                <a16:creationId xmlns:a16="http://schemas.microsoft.com/office/drawing/2014/main" id="{EB99D238-7388-73AE-348E-A487C0BDFFBA}"/>
              </a:ext>
            </a:extLst>
          </p:cNvPr>
          <p:cNvSpPr txBox="1"/>
          <p:nvPr/>
        </p:nvSpPr>
        <p:spPr>
          <a:xfrm>
            <a:off x="643467" y="2080684"/>
            <a:ext cx="5501228" cy="3248900"/>
          </a:xfrm>
          <a:prstGeom prst="rect">
            <a:avLst/>
          </a:prstGeom>
          <a:noFill/>
        </p:spPr>
        <p:txBody>
          <a:bodyPr wrap="square">
            <a:spAutoFit/>
          </a:bodyPr>
          <a:lstStyle/>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Chức năng: </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Button là đối tượng điều khiển thực hiện một hành động khi người dùng nhấn vào</a:t>
            </a:r>
            <a:endParaRPr lang="en-US" sz="1980" kern="1200">
              <a:solidFill>
                <a:schemeClr val="bg1"/>
              </a:solidFill>
              <a:latin typeface="Cambria" panose="02040503050406030204" pitchFamily="18" charset="0"/>
              <a:ea typeface="+mn-ea"/>
              <a:cs typeface="Times New Roman" panose="02020603050405020304" pitchFamily="18" charset="0"/>
            </a:endParaRPr>
          </a:p>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Text: Văn bản hiển thị trên nút</a:t>
            </a:r>
            <a:endParaRPr lang="en-US" sz="1980" kern="1200">
              <a:solidFill>
                <a:schemeClr val="bg1"/>
              </a:solidFill>
              <a:latin typeface="Cambria" panose="02040503050406030204" pitchFamily="18" charset="0"/>
              <a:ea typeface="+mn-ea"/>
              <a:cs typeface="Times New Roman" panose="02020603050405020304" pitchFamily="18" charset="0"/>
            </a:endParaRPr>
          </a:p>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spcAft>
                <a:spcPts val="990"/>
              </a:spcAft>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Click: Kích hoạt khi nút ấn được nhấn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026" name="Picture 2" descr="Căn Bản UI: Thiết Kế Button - POLYART - Traning Art Design">
            <a:extLst>
              <a:ext uri="{FF2B5EF4-FFF2-40B4-BE49-F238E27FC236}">
                <a16:creationId xmlns:a16="http://schemas.microsoft.com/office/drawing/2014/main" id="{EF0B4F9E-6B16-2534-CF67-D0546ED3C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171" y="2458181"/>
            <a:ext cx="4483362" cy="33625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61661"/>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heel(1)">
                                      <p:cBhvr>
                                        <p:cTn id="7" dur="1000"/>
                                        <p:tgtEl>
                                          <p:spTgt spid="5">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heel(1)">
                                      <p:cBhvr>
                                        <p:cTn id="10" dur="2000"/>
                                        <p:tgtEl>
                                          <p:spTgt spid="5">
                                            <p:txEl>
                                              <p:pRg st="1" end="1"/>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wheel(1)">
                                      <p:cBhvr>
                                        <p:cTn id="13" dur="2000"/>
                                        <p:tgtEl>
                                          <p:spTgt spid="5">
                                            <p:txEl>
                                              <p:pRg st="2" end="2"/>
                                            </p:txEl>
                                          </p:spTgt>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wheel(1)">
                                      <p:cBhvr>
                                        <p:cTn id="16" dur="2000"/>
                                        <p:tgtEl>
                                          <p:spTgt spid="5">
                                            <p:txEl>
                                              <p:pRg st="3" end="3"/>
                                            </p:txEl>
                                          </p:spTgt>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wheel(1)">
                                      <p:cBhvr>
                                        <p:cTn id="19" dur="2000"/>
                                        <p:tgtEl>
                                          <p:spTgt spid="5">
                                            <p:txEl>
                                              <p:pRg st="4" end="4"/>
                                            </p:txEl>
                                          </p:spTgt>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heel(1)">
                                      <p:cBhvr>
                                        <p:cTn id="22" dur="2000"/>
                                        <p:tgtEl>
                                          <p:spTgt spid="5">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barn(inVertical)">
                                      <p:cBhvr>
                                        <p:cTn id="2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42AAAF-6E77-88CB-DADB-771B7EF8A1D3}"/>
              </a:ext>
            </a:extLst>
          </p:cNvPr>
          <p:cNvGrpSpPr/>
          <p:nvPr/>
        </p:nvGrpSpPr>
        <p:grpSpPr>
          <a:xfrm>
            <a:off x="924821" y="544927"/>
            <a:ext cx="4183721" cy="963001"/>
            <a:chOff x="643467" y="1117683"/>
            <a:chExt cx="4183721" cy="963001"/>
          </a:xfrm>
        </p:grpSpPr>
        <p:sp>
          <p:nvSpPr>
            <p:cNvPr id="3" name="TextBox 37">
              <a:extLst>
                <a:ext uri="{FF2B5EF4-FFF2-40B4-BE49-F238E27FC236}">
                  <a16:creationId xmlns:a16="http://schemas.microsoft.com/office/drawing/2014/main" id="{BB87152A-5CC2-E26F-C8C9-10255A63B532}"/>
                </a:ext>
              </a:extLst>
            </p:cNvPr>
            <p:cNvSpPr txBox="1"/>
            <p:nvPr/>
          </p:nvSpPr>
          <p:spPr>
            <a:xfrm>
              <a:off x="643467" y="1117683"/>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 name="TextBox 39">
              <a:extLst>
                <a:ext uri="{FF2B5EF4-FFF2-40B4-BE49-F238E27FC236}">
                  <a16:creationId xmlns:a16="http://schemas.microsoft.com/office/drawing/2014/main" id="{8CB1CD00-24C9-B251-CFBE-9E2693ECAF1E}"/>
                </a:ext>
              </a:extLst>
            </p:cNvPr>
            <p:cNvSpPr txBox="1"/>
            <p:nvPr/>
          </p:nvSpPr>
          <p:spPr>
            <a:xfrm>
              <a:off x="1213263" y="117690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Text Box</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9" name="TextBox 8">
            <a:extLst>
              <a:ext uri="{FF2B5EF4-FFF2-40B4-BE49-F238E27FC236}">
                <a16:creationId xmlns:a16="http://schemas.microsoft.com/office/drawing/2014/main" id="{07A7C5CC-1E33-D04D-CAA2-37884F9B65E2}"/>
              </a:ext>
            </a:extLst>
          </p:cNvPr>
          <p:cNvSpPr txBox="1"/>
          <p:nvPr/>
        </p:nvSpPr>
        <p:spPr>
          <a:xfrm>
            <a:off x="786284" y="1448704"/>
            <a:ext cx="6094324" cy="5028236"/>
          </a:xfrm>
          <a:prstGeom prst="rect">
            <a:avLst/>
          </a:prstGeom>
          <a:noFill/>
        </p:spPr>
        <p:txBody>
          <a:bodyPr wrap="square">
            <a:spAutoFit/>
          </a:bodyPr>
          <a:lstStyle/>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TextBox là đối trượng điều khiển để người dùng nhập liệu</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trong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MultiLine: Cho phép nhập liệu trên nhiều dòng văn bản</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ReadOnly: Thuộc tính chỉ đọc nếu là True</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Clear: Xoá nội dung trong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AppendText: Thêm nội dung vào phía cuối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TextBox thay đổi</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A2B7BF9-A08A-A1F1-17BB-578226977AD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02" b="89744" l="6166" r="98073">
                        <a14:foregroundMark x1="7514" y1="34615" x2="7514" y2="34615"/>
                        <a14:foregroundMark x1="6551" y1="34615" x2="6551" y2="34615"/>
                        <a14:foregroundMark x1="6358" y1="35470" x2="6358" y2="35470"/>
                        <a14:foregroundMark x1="11368" y1="86752" x2="11368" y2="86752"/>
                        <a14:foregroundMark x1="94412" y1="36752" x2="94412" y2="36752"/>
                        <a14:foregroundMark x1="98073" y1="37179" x2="98073" y2="37179"/>
                      </a14:backgroundRemoval>
                    </a14:imgEffect>
                  </a14:imgLayer>
                </a14:imgProps>
              </a:ext>
            </a:extLst>
          </a:blip>
          <a:stretch>
            <a:fillRect/>
          </a:stretch>
        </p:blipFill>
        <p:spPr>
          <a:xfrm>
            <a:off x="6880608" y="2515386"/>
            <a:ext cx="4944165" cy="2229161"/>
          </a:xfrm>
          <a:prstGeom prst="rect">
            <a:avLst/>
          </a:prstGeom>
        </p:spPr>
      </p:pic>
    </p:spTree>
    <p:extLst>
      <p:ext uri="{BB962C8B-B14F-4D97-AF65-F5344CB8AC3E}">
        <p14:creationId xmlns:p14="http://schemas.microsoft.com/office/powerpoint/2010/main" val="24849015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2" presetClass="entr" presetSubtype="8" fill="hold" nodeType="withEffect">
                                  <p:stCondLst>
                                    <p:cond delay="40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3" name="Rectangle 308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2" name="TextBox 37">
            <a:extLst>
              <a:ext uri="{FF2B5EF4-FFF2-40B4-BE49-F238E27FC236}">
                <a16:creationId xmlns:a16="http://schemas.microsoft.com/office/drawing/2014/main" id="{19ECB5C8-1963-7B89-5EE5-437DF556BF35}"/>
              </a:ext>
            </a:extLst>
          </p:cNvPr>
          <p:cNvSpPr txBox="1"/>
          <p:nvPr/>
        </p:nvSpPr>
        <p:spPr>
          <a:xfrm>
            <a:off x="914400" y="918266"/>
            <a:ext cx="732041" cy="747757"/>
          </a:xfrm>
          <a:prstGeom prst="rect">
            <a:avLst/>
          </a:prstGeom>
          <a:noFill/>
        </p:spPr>
        <p:txBody>
          <a:bodyPr wrap="none" anchor="ctr">
            <a:noAutofit/>
          </a:bodyPr>
          <a:lstStyle/>
          <a:p>
            <a:pPr algn="ctr" defTabSz="892221">
              <a:spcAft>
                <a:spcPts val="457"/>
              </a:spcAft>
            </a:pPr>
            <a:r>
              <a:rPr lang="en-US" altLang="zh-CN" sz="3415" b="1" kern="1200">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1.3</a:t>
            </a:r>
            <a:endParaRPr lang="en-US" altLang="zh-CN" sz="3500">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BF6FF985-A454-DC00-FB71-A5CCCC13C6CE}"/>
              </a:ext>
            </a:extLst>
          </p:cNvPr>
          <p:cNvSpPr txBox="1"/>
          <p:nvPr/>
        </p:nvSpPr>
        <p:spPr>
          <a:xfrm>
            <a:off x="1356839" y="964253"/>
            <a:ext cx="2806163" cy="655783"/>
          </a:xfrm>
          <a:prstGeom prst="rect">
            <a:avLst/>
          </a:prstGeom>
          <a:noFill/>
        </p:spPr>
        <p:txBody>
          <a:bodyPr wrap="none" lIns="466088" tIns="0" rIns="0" bIns="0" anchor="ctr" anchorCtr="0">
            <a:normAutofit/>
          </a:bodyPr>
          <a:lstStyle/>
          <a:p>
            <a:pPr defTabSz="892221">
              <a:spcAft>
                <a:spcPts val="457"/>
              </a:spcAft>
            </a:pPr>
            <a:r>
              <a:rPr lang="en-US" altLang="zh-CN" sz="2928" kern="1200" dirty="0">
                <a:solidFill>
                  <a:srgbClr val="555555"/>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Check Box</a:t>
            </a:r>
            <a:endParaRPr lang="zh-CN" altLang="en-US" sz="3000" dirty="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11226FFD-BA65-35DE-70DC-215BD81020A8}"/>
              </a:ext>
            </a:extLst>
          </p:cNvPr>
          <p:cNvSpPr txBox="1"/>
          <p:nvPr/>
        </p:nvSpPr>
        <p:spPr>
          <a:xfrm>
            <a:off x="892120" y="1620036"/>
            <a:ext cx="6591719" cy="4191660"/>
          </a:xfrm>
          <a:prstGeom prst="rect">
            <a:avLst/>
          </a:prstGeom>
          <a:noFill/>
        </p:spPr>
        <p:txBody>
          <a:bodyPr wrap="square">
            <a:spAutoFit/>
          </a:bodyPr>
          <a:lstStyle/>
          <a:p>
            <a:pPr defTabSz="704088">
              <a:lnSpc>
                <a:spcPct val="150000"/>
              </a:lnSpc>
            </a:pPr>
            <a:r>
              <a:rPr lang="en-US" sz="2000" kern="1200">
                <a:solidFill>
                  <a:srgbClr val="555555"/>
                </a:solidFill>
                <a:latin typeface="Times New Roman" panose="02020603050405020304" pitchFamily="18" charset="0"/>
                <a:ea typeface="+mn-ea"/>
                <a:cs typeface="Times New Roman" panose="02020603050405020304" pitchFamily="18" charset="0"/>
              </a:rPr>
              <a:t>Chức năng: </a:t>
            </a:r>
            <a:endParaRPr lang="en-US" sz="2000" kern="1200">
              <a:solidFill>
                <a:srgbClr val="555555"/>
              </a:solidFill>
              <a:latin typeface="Cambria" panose="02040503050406030204" pitchFamily="18" charset="0"/>
              <a:ea typeface="+mn-ea"/>
              <a:cs typeface="Times New Roman" panose="02020603050405020304" pitchFamily="18" charset="0"/>
            </a:endParaRPr>
          </a:p>
          <a:p>
            <a:pPr marL="264033" indent="-264033" defTabSz="704088">
              <a:lnSpc>
                <a:spcPct val="150000"/>
              </a:lnSpc>
              <a:buFont typeface="Courier New" panose="02070309020205020404" pitchFamily="49" charset="0"/>
              <a:buChar char="o"/>
            </a:pPr>
            <a:r>
              <a:rPr lang="en-US" sz="2000" kern="1200">
                <a:solidFill>
                  <a:srgbClr val="555555"/>
                </a:solidFill>
                <a:latin typeface="Times New Roman" panose="02020603050405020304" pitchFamily="18" charset="0"/>
                <a:ea typeface="+mn-ea"/>
                <a:cs typeface="Times New Roman" panose="02020603050405020304" pitchFamily="18" charset="0"/>
              </a:rPr>
              <a:t>CheckBox là đối tượng điều khiển để người dùng chọn hoặc bỏ chọn</a:t>
            </a:r>
            <a:endParaRPr lang="en-US" sz="2000" kern="1200">
              <a:solidFill>
                <a:srgbClr val="555555"/>
              </a:solidFill>
              <a:latin typeface="Cambria" panose="02040503050406030204" pitchFamily="18" charset="0"/>
              <a:ea typeface="+mn-ea"/>
              <a:cs typeface="Times New Roman" panose="02020603050405020304" pitchFamily="18" charset="0"/>
            </a:endParaRPr>
          </a:p>
          <a:p>
            <a:pPr defTabSz="704088">
              <a:lnSpc>
                <a:spcPct val="150000"/>
              </a:lnSpc>
            </a:pPr>
            <a:r>
              <a:rPr lang="en-US" sz="2000" kern="1200">
                <a:solidFill>
                  <a:srgbClr val="555555"/>
                </a:solidFill>
                <a:latin typeface="Times New Roman" panose="02020603050405020304" pitchFamily="18" charset="0"/>
                <a:ea typeface="+mn-ea"/>
                <a:cs typeface="Times New Roman" panose="02020603050405020304" pitchFamily="18" charset="0"/>
              </a:rPr>
              <a:t>Các thuộc tính thường dùng:</a:t>
            </a:r>
            <a:endParaRPr lang="en-US" sz="2000" kern="1200">
              <a:solidFill>
                <a:srgbClr val="555555"/>
              </a:solidFill>
              <a:latin typeface="Cambria" panose="02040503050406030204" pitchFamily="18" charset="0"/>
              <a:ea typeface="+mn-ea"/>
              <a:cs typeface="Times New Roman" panose="02020603050405020304" pitchFamily="18" charset="0"/>
            </a:endParaRPr>
          </a:p>
          <a:p>
            <a:pPr marL="264033" indent="-264033" defTabSz="704088">
              <a:lnSpc>
                <a:spcPct val="150000"/>
              </a:lnSpc>
              <a:buFont typeface="Courier New" panose="02070309020205020404" pitchFamily="49" charset="0"/>
              <a:buChar char="o"/>
            </a:pPr>
            <a:r>
              <a:rPr lang="en-US" sz="2000" kern="1200">
                <a:solidFill>
                  <a:srgbClr val="555555"/>
                </a:solidFill>
                <a:latin typeface="Times New Roman" panose="02020603050405020304" pitchFamily="18" charset="0"/>
                <a:ea typeface="+mn-ea"/>
                <a:cs typeface="Times New Roman" panose="02020603050405020304" pitchFamily="18" charset="0"/>
              </a:rPr>
              <a:t>Text: Nội dung văn bản hiển thị cạnh CheckBox</a:t>
            </a:r>
            <a:endParaRPr lang="en-US" sz="2000" kern="1200">
              <a:solidFill>
                <a:srgbClr val="555555"/>
              </a:solidFill>
              <a:latin typeface="Cambria" panose="02040503050406030204" pitchFamily="18" charset="0"/>
              <a:ea typeface="+mn-ea"/>
              <a:cs typeface="Times New Roman" panose="02020603050405020304" pitchFamily="18" charset="0"/>
            </a:endParaRPr>
          </a:p>
          <a:p>
            <a:pPr marL="264033" indent="-264033" defTabSz="704088">
              <a:lnSpc>
                <a:spcPct val="150000"/>
              </a:lnSpc>
              <a:buFont typeface="Courier New" panose="02070309020205020404" pitchFamily="49" charset="0"/>
              <a:buChar char="o"/>
            </a:pPr>
            <a:r>
              <a:rPr lang="en-US" sz="2000" kern="1200">
                <a:solidFill>
                  <a:srgbClr val="555555"/>
                </a:solidFill>
                <a:latin typeface="Times New Roman" panose="02020603050405020304" pitchFamily="18" charset="0"/>
                <a:ea typeface="+mn-ea"/>
                <a:cs typeface="Times New Roman" panose="02020603050405020304" pitchFamily="18" charset="0"/>
              </a:rPr>
              <a:t>Checked: Trạng thái chọn hay không chọn</a:t>
            </a:r>
            <a:endParaRPr lang="en-US" sz="2000" kern="1200">
              <a:solidFill>
                <a:srgbClr val="555555"/>
              </a:solidFill>
              <a:latin typeface="Cambria" panose="02040503050406030204" pitchFamily="18" charset="0"/>
              <a:ea typeface="+mn-ea"/>
              <a:cs typeface="Times New Roman" panose="02020603050405020304" pitchFamily="18" charset="0"/>
            </a:endParaRPr>
          </a:p>
          <a:p>
            <a:pPr defTabSz="704088">
              <a:lnSpc>
                <a:spcPct val="150000"/>
              </a:lnSpc>
            </a:pPr>
            <a:r>
              <a:rPr lang="en-US" sz="2000" kern="1200">
                <a:solidFill>
                  <a:srgbClr val="555555"/>
                </a:solidFill>
                <a:latin typeface="Times New Roman" panose="02020603050405020304" pitchFamily="18" charset="0"/>
                <a:ea typeface="+mn-ea"/>
                <a:cs typeface="Times New Roman" panose="02020603050405020304" pitchFamily="18" charset="0"/>
              </a:rPr>
              <a:t>Các sự kiện thường dùng:</a:t>
            </a:r>
            <a:endParaRPr lang="en-US" sz="2000" kern="1200">
              <a:solidFill>
                <a:srgbClr val="555555"/>
              </a:solidFill>
              <a:latin typeface="Cambria" panose="02040503050406030204" pitchFamily="18" charset="0"/>
              <a:ea typeface="+mn-ea"/>
              <a:cs typeface="Times New Roman" panose="02020603050405020304" pitchFamily="18" charset="0"/>
            </a:endParaRPr>
          </a:p>
          <a:p>
            <a:pPr marL="264033" indent="-264033" defTabSz="704088">
              <a:lnSpc>
                <a:spcPct val="150000"/>
              </a:lnSpc>
              <a:spcAft>
                <a:spcPts val="770"/>
              </a:spcAft>
              <a:buFont typeface="Courier New" panose="02070309020205020404" pitchFamily="49" charset="0"/>
              <a:buChar char="o"/>
            </a:pPr>
            <a:r>
              <a:rPr lang="en-US" sz="2000" kern="1200">
                <a:solidFill>
                  <a:srgbClr val="555555"/>
                </a:solidFill>
                <a:latin typeface="Times New Roman" panose="02020603050405020304" pitchFamily="18" charset="0"/>
                <a:ea typeface="+mn-ea"/>
                <a:cs typeface="Times New Roman" panose="02020603050405020304" pitchFamily="18" charset="0"/>
              </a:rPr>
              <a:t>CheckedChanged: Kích hoạt khi trạng thái check của CheckBox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3074" name="Picture 2" descr="3+ thông tin hữu ích về Checkbox HTML - Tin tức tên miền hosting">
            <a:extLst>
              <a:ext uri="{FF2B5EF4-FFF2-40B4-BE49-F238E27FC236}">
                <a16:creationId xmlns:a16="http://schemas.microsoft.com/office/drawing/2014/main" id="{9408D3E8-C6EB-04A5-2745-7912C6ED97B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31071" y1="41944" x2="20179" y2="57222"/>
                        <a14:foregroundMark x1="36429" y1="35556" x2="29107" y2="64722"/>
                        <a14:foregroundMark x1="16607" y1="40833" x2="29643" y2="37778"/>
                        <a14:foregroundMark x1="29643" y1="37778" x2="31786" y2="39722"/>
                        <a14:foregroundMark x1="10000" y1="28333" x2="10179" y2="66944"/>
                        <a14:foregroundMark x1="10179" y1="66944" x2="23393" y2="76944"/>
                        <a14:foregroundMark x1="23393" y1="76944" x2="30512" y2="77394"/>
                        <a14:foregroundMark x1="37912" y1="73925" x2="43571" y2="57222"/>
                        <a14:foregroundMark x1="43571" y1="57222" x2="44464" y2="35278"/>
                        <a14:foregroundMark x1="44464" y1="35278" x2="30893" y2="25556"/>
                        <a14:foregroundMark x1="30893" y1="25556" x2="17321" y2="22500"/>
                        <a14:foregroundMark x1="17321" y1="22500" x2="10536" y2="28889"/>
                        <a14:foregroundMark x1="13750" y1="31944" x2="31250" y2="61389"/>
                        <a14:foregroundMark x1="31250" y1="61389" x2="35000" y2="63611"/>
                        <a14:foregroundMark x1="63929" y1="34444" x2="74464" y2="52500"/>
                        <a14:foregroundMark x1="74464" y1="52500" x2="75179" y2="52778"/>
                        <a14:foregroundMark x1="77143" y1="35000" x2="64821" y2="42500"/>
                        <a14:foregroundMark x1="75893" y1="30556" x2="65714" y2="31944"/>
                        <a14:foregroundMark x1="78214" y1="32778" x2="85357" y2="35000"/>
                        <a14:foregroundMark x1="86071" y1="38889" x2="82500" y2="62222"/>
                        <a14:foregroundMark x1="82321" y1="62222" x2="68750" y2="64722"/>
                        <a14:foregroundMark x1="68750" y1="64722" x2="68750" y2="64722"/>
                        <a14:foregroundMark x1="85357" y1="64167" x2="70714" y2="65278"/>
                        <a14:foregroundMark x1="71607" y1="69444" x2="60536" y2="66389"/>
                        <a14:backgroundMark x1="36250" y1="80000" x2="33929" y2="79444"/>
                        <a14:backgroundMark x1="37857" y1="78889" x2="37857" y2="78889"/>
                        <a14:backgroundMark x1="35536" y1="77500" x2="35536" y2="77500"/>
                        <a14:backgroundMark x1="38571" y1="78889" x2="34821" y2="79444"/>
                        <a14:backgroundMark x1="29643" y1="79444" x2="36250" y2="80000"/>
                        <a14:backgroundMark x1="31071" y1="80000" x2="32143" y2="80000"/>
                        <a14:backgroundMark x1="35536" y1="79722" x2="37857" y2="78889"/>
                        <a14:backgroundMark x1="35000" y1="78333" x2="38750" y2="80000"/>
                      </a14:backgroundRemoval>
                    </a14:imgEffect>
                  </a14:imgLayer>
                </a14:imgProps>
              </a:ext>
              <a:ext uri="{28A0092B-C50C-407E-A947-70E740481C1C}">
                <a14:useLocalDpi xmlns:a14="http://schemas.microsoft.com/office/drawing/2010/main" val="0"/>
              </a:ext>
            </a:extLst>
          </a:blip>
          <a:srcRect/>
          <a:stretch>
            <a:fillRect/>
          </a:stretch>
        </p:blipFill>
        <p:spPr bwMode="auto">
          <a:xfrm>
            <a:off x="7780741" y="2788215"/>
            <a:ext cx="3303434" cy="2123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577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80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00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20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6" fill="hold" nodeType="withEffect">
                                  <p:stCondLst>
                                    <p:cond delay="1200"/>
                                  </p:stCondLst>
                                  <p:childTnLst>
                                    <p:set>
                                      <p:cBhvr>
                                        <p:cTn id="34" dur="1" fill="hold">
                                          <p:stCondLst>
                                            <p:cond delay="0"/>
                                          </p:stCondLst>
                                        </p:cTn>
                                        <p:tgtEl>
                                          <p:spTgt spid="3074"/>
                                        </p:tgtEl>
                                        <p:attrNameLst>
                                          <p:attrName>style.visibility</p:attrName>
                                        </p:attrNameLst>
                                      </p:cBhvr>
                                      <p:to>
                                        <p:strVal val="visible"/>
                                      </p:to>
                                    </p:set>
                                    <p:anim calcmode="lin" valueType="num">
                                      <p:cBhvr additive="base">
                                        <p:cTn id="35" dur="500" fill="hold"/>
                                        <p:tgtEl>
                                          <p:spTgt spid="3074"/>
                                        </p:tgtEl>
                                        <p:attrNameLst>
                                          <p:attrName>ppt_x</p:attrName>
                                        </p:attrNameLst>
                                      </p:cBhvr>
                                      <p:tavLst>
                                        <p:tav tm="0">
                                          <p:val>
                                            <p:strVal val="1+#ppt_w/2"/>
                                          </p:val>
                                        </p:tav>
                                        <p:tav tm="100000">
                                          <p:val>
                                            <p:strVal val="#ppt_x"/>
                                          </p:val>
                                        </p:tav>
                                      </p:tavLst>
                                    </p:anim>
                                    <p:anim calcmode="lin" valueType="num">
                                      <p:cBhvr additive="base">
                                        <p:cTn id="36"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3C2FC81D-C43B-D6D3-660A-B463918C2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34923" cy="6858000"/>
          </a:xfrm>
          <a:prstGeom prst="rect">
            <a:avLst/>
          </a:prstGeom>
          <a:solidFill>
            <a:schemeClr val="bg1">
              <a:lumMod val="95000"/>
              <a:alpha val="8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05" name="Group 4104">
            <a:extLst>
              <a:ext uri="{FF2B5EF4-FFF2-40B4-BE49-F238E27FC236}">
                <a16:creationId xmlns:a16="http://schemas.microsoft.com/office/drawing/2014/main" id="{BDDB3F1B-9976-8542-B149-C66F2061F2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1" y="0"/>
            <a:ext cx="123362" cy="6858000"/>
            <a:chOff x="12068638" y="0"/>
            <a:chExt cx="123362" cy="6858000"/>
          </a:xfrm>
        </p:grpSpPr>
        <p:sp>
          <p:nvSpPr>
            <p:cNvPr id="4106" name="Rectangle 4105">
              <a:extLst>
                <a:ext uri="{FF2B5EF4-FFF2-40B4-BE49-F238E27FC236}">
                  <a16:creationId xmlns:a16="http://schemas.microsoft.com/office/drawing/2014/main" id="{023A3929-30D6-0483-783F-8C676BF16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320AF78C-8B49-5B80-2FA4-B815E7506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27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Test Case For Radio Button &amp; How to Write It?">
            <a:extLst>
              <a:ext uri="{FF2B5EF4-FFF2-40B4-BE49-F238E27FC236}">
                <a16:creationId xmlns:a16="http://schemas.microsoft.com/office/drawing/2014/main" id="{04EDC2FF-8544-AAAE-A7B3-DA5073BE0C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8914" y="3522518"/>
            <a:ext cx="3494965" cy="2236777"/>
          </a:xfrm>
          <a:prstGeom prst="rect">
            <a:avLst/>
          </a:prstGeom>
          <a:solidFill>
            <a:srgbClr val="FFFFFF">
              <a:shade val="85000"/>
            </a:srgbClr>
          </a:solidFill>
        </p:spPr>
      </p:pic>
      <p:sp>
        <p:nvSpPr>
          <p:cNvPr id="8" name="TextBox 7">
            <a:extLst>
              <a:ext uri="{FF2B5EF4-FFF2-40B4-BE49-F238E27FC236}">
                <a16:creationId xmlns:a16="http://schemas.microsoft.com/office/drawing/2014/main" id="{42BBA2E5-C299-A892-BC00-CE8FF34567B9}"/>
              </a:ext>
            </a:extLst>
          </p:cNvPr>
          <p:cNvSpPr txBox="1"/>
          <p:nvPr/>
        </p:nvSpPr>
        <p:spPr>
          <a:xfrm>
            <a:off x="6103649" y="1698171"/>
            <a:ext cx="5334923" cy="4283137"/>
          </a:xfrm>
          <a:prstGeom prst="rect">
            <a:avLst/>
          </a:prstGeom>
        </p:spPr>
        <p:txBody>
          <a:bodyPr vert="horz" lIns="91440" tIns="45720" rIns="91440" bIns="45720" rtlCol="0" anchor="t">
            <a:normAutofit/>
          </a:bodyPr>
          <a:lstStyle/>
          <a:p>
            <a:pPr marR="0" lvl="0">
              <a:lnSpc>
                <a:spcPct val="120000"/>
              </a:lnSpc>
              <a:spcBef>
                <a:spcPts val="0"/>
              </a:spcBef>
              <a:spcAft>
                <a:spcPts val="0"/>
              </a:spcAft>
            </a:pPr>
            <a:r>
              <a:rPr lang="en-US" sz="2000" dirty="0" err="1">
                <a:solidFill>
                  <a:schemeClr val="bg1"/>
                </a:solidFill>
                <a:effectLst/>
                <a:latin typeface="Times New Roman" panose="02020603050405020304" pitchFamily="18" charset="0"/>
                <a:cs typeface="Times New Roman" panose="02020603050405020304" pitchFamily="18" charset="0"/>
              </a:rPr>
              <a:t>Chức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năng</a:t>
            </a:r>
            <a:r>
              <a:rPr lang="en-US" sz="2000" dirty="0">
                <a:solidFill>
                  <a:schemeClr val="bg1"/>
                </a:solidFill>
                <a:effectLst/>
                <a:latin typeface="Times New Roman" panose="02020603050405020304" pitchFamily="18" charset="0"/>
                <a:cs typeface="Times New Roman" panose="02020603050405020304" pitchFamily="18" charset="0"/>
              </a:rPr>
              <a:t>: </a:t>
            </a:r>
          </a:p>
          <a:p>
            <a:pPr marL="342900" marR="0" lvl="0" indent="-228600">
              <a:lnSpc>
                <a:spcPct val="120000"/>
              </a:lnSpc>
              <a:spcBef>
                <a:spcPts val="0"/>
              </a:spcBef>
              <a:spcAft>
                <a:spcPts val="0"/>
              </a:spcAft>
              <a:buFont typeface="Arial" panose="020B0604020202020204" pitchFamily="34" charset="0"/>
              <a:buChar char="•"/>
            </a:pPr>
            <a:r>
              <a:rPr lang="en-US" sz="2000" dirty="0" err="1">
                <a:solidFill>
                  <a:schemeClr val="bg1"/>
                </a:solidFill>
                <a:effectLst/>
                <a:latin typeface="Times New Roman" panose="02020603050405020304" pitchFamily="18" charset="0"/>
                <a:cs typeface="Times New Roman" panose="02020603050405020304" pitchFamily="18" charset="0"/>
              </a:rPr>
              <a:t>RadioButton</a:t>
            </a:r>
            <a:r>
              <a:rPr lang="en-US" sz="2000" dirty="0">
                <a:solidFill>
                  <a:schemeClr val="bg1"/>
                </a:solidFill>
                <a:effectLst/>
                <a:latin typeface="Times New Roman" panose="02020603050405020304" pitchFamily="18" charset="0"/>
                <a:cs typeface="Times New Roman" panose="02020603050405020304" pitchFamily="18" charset="0"/>
              </a:rPr>
              <a:t> là </a:t>
            </a:r>
            <a:r>
              <a:rPr lang="en-US" sz="2000" dirty="0" err="1">
                <a:solidFill>
                  <a:schemeClr val="bg1"/>
                </a:solidFill>
                <a:effectLst/>
                <a:latin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để</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chọn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một</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tuỳ</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chọn</a:t>
            </a:r>
            <a:r>
              <a:rPr lang="en-US" sz="2000" dirty="0">
                <a:solidFill>
                  <a:schemeClr val="bg1"/>
                </a:solidFill>
                <a:effectLst/>
                <a:latin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cs typeface="Times New Roman" panose="02020603050405020304" pitchFamily="18" charset="0"/>
              </a:rPr>
              <a:t>một</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nhóm</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tuỳ</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chọn</a:t>
            </a:r>
            <a:r>
              <a:rPr lang="en-US" sz="2000" dirty="0">
                <a:solidFill>
                  <a:schemeClr val="bg1"/>
                </a:solidFill>
                <a:effectLst/>
                <a:latin typeface="Times New Roman" panose="02020603050405020304" pitchFamily="18" charset="0"/>
                <a:cs typeface="Times New Roman" panose="02020603050405020304" pitchFamily="18" charset="0"/>
              </a:rPr>
              <a:t>.</a:t>
            </a:r>
          </a:p>
          <a:p>
            <a:pPr marR="0" lvl="0">
              <a:lnSpc>
                <a:spcPct val="120000"/>
              </a:lnSpc>
              <a:spcBef>
                <a:spcPts val="0"/>
              </a:spcBef>
              <a:spcAft>
                <a:spcPts val="0"/>
              </a:spcAft>
            </a:pPr>
            <a:r>
              <a:rPr lang="en-US" sz="2000" dirty="0" err="1">
                <a:solidFill>
                  <a:schemeClr val="bg1"/>
                </a:solidFill>
                <a:effectLst/>
                <a:latin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thuộc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tính</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thường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cs typeface="Times New Roman" panose="02020603050405020304" pitchFamily="18" charset="0"/>
              </a:rPr>
              <a:t>:</a:t>
            </a:r>
          </a:p>
          <a:p>
            <a:pPr marL="342900" marR="0" lvl="0" indent="-228600">
              <a:lnSpc>
                <a:spcPct val="120000"/>
              </a:lnSpc>
              <a:spcBef>
                <a:spcPts val="0"/>
              </a:spcBef>
              <a:spcAft>
                <a:spcPts val="0"/>
              </a:spcAft>
              <a:buFont typeface="Arial" panose="020B0604020202020204" pitchFamily="34" charset="0"/>
              <a:buChar char="•"/>
            </a:pPr>
            <a:r>
              <a:rPr lang="en-US" sz="2000" dirty="0">
                <a:solidFill>
                  <a:schemeClr val="bg1"/>
                </a:solidFill>
                <a:effectLst/>
                <a:latin typeface="Times New Roman" panose="02020603050405020304" pitchFamily="18" charset="0"/>
                <a:cs typeface="Times New Roman" panose="02020603050405020304" pitchFamily="18" charset="0"/>
              </a:rPr>
              <a:t>Text: </a:t>
            </a:r>
            <a:r>
              <a:rPr lang="en-US" sz="2000" dirty="0" err="1">
                <a:solidFill>
                  <a:schemeClr val="bg1"/>
                </a:solidFill>
                <a:effectLst/>
                <a:latin typeface="Times New Roman" panose="02020603050405020304" pitchFamily="18" charset="0"/>
                <a:cs typeface="Times New Roman" panose="02020603050405020304" pitchFamily="18" charset="0"/>
              </a:rPr>
              <a:t>Nội</a:t>
            </a:r>
            <a:r>
              <a:rPr lang="en-US" sz="2000" dirty="0">
                <a:solidFill>
                  <a:schemeClr val="bg1"/>
                </a:solidFill>
                <a:effectLst/>
                <a:latin typeface="Times New Roman" panose="02020603050405020304" pitchFamily="18" charset="0"/>
                <a:cs typeface="Times New Roman" panose="02020603050405020304" pitchFamily="18" charset="0"/>
              </a:rPr>
              <a:t> dung </a:t>
            </a:r>
            <a:r>
              <a:rPr lang="en-US" sz="2000" dirty="0" err="1">
                <a:solidFill>
                  <a:schemeClr val="bg1"/>
                </a:solidFill>
                <a:effectLst/>
                <a:latin typeface="Times New Roman" panose="02020603050405020304" pitchFamily="18" charset="0"/>
                <a:cs typeface="Times New Roman" panose="02020603050405020304" pitchFamily="18" charset="0"/>
              </a:rPr>
              <a:t>văn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bản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hiển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thị</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cạnh</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RadioButton</a:t>
            </a:r>
            <a:endParaRPr lang="en-US" sz="2000" dirty="0">
              <a:solidFill>
                <a:schemeClr val="bg1"/>
              </a:solidFill>
              <a:effectLst/>
              <a:latin typeface="Times New Roman" panose="02020603050405020304" pitchFamily="18" charset="0"/>
              <a:cs typeface="Times New Roman" panose="02020603050405020304" pitchFamily="18" charset="0"/>
            </a:endParaRPr>
          </a:p>
          <a:p>
            <a:pPr marL="342900" marR="0" lvl="0" indent="-228600">
              <a:lnSpc>
                <a:spcPct val="120000"/>
              </a:lnSpc>
              <a:spcBef>
                <a:spcPts val="0"/>
              </a:spcBef>
              <a:spcAft>
                <a:spcPts val="0"/>
              </a:spcAft>
              <a:buFont typeface="Arial" panose="020B0604020202020204" pitchFamily="34" charset="0"/>
              <a:buChar char="•"/>
            </a:pPr>
            <a:r>
              <a:rPr lang="en-US" sz="2000" dirty="0">
                <a:solidFill>
                  <a:schemeClr val="bg1"/>
                </a:solidFill>
                <a:effectLst/>
                <a:latin typeface="Times New Roman" panose="02020603050405020304" pitchFamily="18" charset="0"/>
                <a:cs typeface="Times New Roman" panose="02020603050405020304" pitchFamily="18" charset="0"/>
              </a:rPr>
              <a:t>Checked: </a:t>
            </a:r>
            <a:r>
              <a:rPr lang="en-US" sz="2000" dirty="0" err="1">
                <a:solidFill>
                  <a:schemeClr val="bg1"/>
                </a:solidFill>
                <a:effectLst/>
                <a:latin typeface="Times New Roman" panose="02020603050405020304" pitchFamily="18" charset="0"/>
                <a:cs typeface="Times New Roman" panose="02020603050405020304" pitchFamily="18" charset="0"/>
              </a:rPr>
              <a:t>Trạng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thái</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chọn</a:t>
            </a:r>
            <a:r>
              <a:rPr lang="en-US" sz="2000" dirty="0">
                <a:solidFill>
                  <a:schemeClr val="bg1"/>
                </a:solidFill>
                <a:effectLst/>
                <a:latin typeface="Times New Roman" panose="02020603050405020304" pitchFamily="18" charset="0"/>
                <a:cs typeface="Times New Roman" panose="02020603050405020304" pitchFamily="18" charset="0"/>
              </a:rPr>
              <a:t> hay </a:t>
            </a:r>
            <a:r>
              <a:rPr lang="en-US" sz="2000" dirty="0" err="1">
                <a:solidFill>
                  <a:schemeClr val="bg1"/>
                </a:solidFill>
                <a:effectLst/>
                <a:latin typeface="Times New Roman" panose="02020603050405020304" pitchFamily="18" charset="0"/>
                <a:cs typeface="Times New Roman" panose="02020603050405020304" pitchFamily="18" charset="0"/>
              </a:rPr>
              <a:t>không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chọn</a:t>
            </a:r>
            <a:endParaRPr lang="en-US" sz="2000" dirty="0">
              <a:solidFill>
                <a:schemeClr val="bg1"/>
              </a:solidFill>
              <a:effectLst/>
              <a:latin typeface="Times New Roman" panose="02020603050405020304" pitchFamily="18" charset="0"/>
              <a:cs typeface="Times New Roman" panose="02020603050405020304" pitchFamily="18" charset="0"/>
            </a:endParaRPr>
          </a:p>
          <a:p>
            <a:pPr marR="0" lvl="0">
              <a:lnSpc>
                <a:spcPct val="120000"/>
              </a:lnSpc>
              <a:spcBef>
                <a:spcPts val="0"/>
              </a:spcBef>
              <a:spcAft>
                <a:spcPts val="0"/>
              </a:spcAft>
            </a:pPr>
            <a:r>
              <a:rPr lang="en-US" sz="2000" dirty="0" err="1">
                <a:solidFill>
                  <a:schemeClr val="bg1"/>
                </a:solidFill>
                <a:effectLst/>
                <a:latin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sự</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kiện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thường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cs typeface="Times New Roman" panose="02020603050405020304" pitchFamily="18" charset="0"/>
              </a:rPr>
              <a:t>:</a:t>
            </a:r>
          </a:p>
          <a:p>
            <a:pPr marL="342900" marR="0" lvl="0" indent="-228600">
              <a:lnSpc>
                <a:spcPct val="120000"/>
              </a:lnSpc>
              <a:spcBef>
                <a:spcPts val="0"/>
              </a:spcBef>
              <a:spcAft>
                <a:spcPts val="1000"/>
              </a:spcAft>
              <a:buFont typeface="Arial" panose="020B0604020202020204" pitchFamily="34" charset="0"/>
              <a:buChar char="•"/>
            </a:pPr>
            <a:r>
              <a:rPr lang="en-US" sz="2000" dirty="0" err="1">
                <a:solidFill>
                  <a:schemeClr val="bg1"/>
                </a:solidFill>
                <a:effectLst/>
                <a:latin typeface="Times New Roman" panose="02020603050405020304" pitchFamily="18" charset="0"/>
                <a:cs typeface="Times New Roman" panose="02020603050405020304" pitchFamily="18" charset="0"/>
              </a:rPr>
              <a:t>CheckedChanged</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Kích</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hoạt</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khi</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trạng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thái</a:t>
            </a:r>
            <a:r>
              <a:rPr lang="en-US" sz="2000" dirty="0">
                <a:solidFill>
                  <a:schemeClr val="bg1"/>
                </a:solidFill>
                <a:effectLst/>
                <a:latin typeface="Times New Roman" panose="02020603050405020304" pitchFamily="18" charset="0"/>
                <a:cs typeface="Times New Roman" panose="02020603050405020304" pitchFamily="18" charset="0"/>
              </a:rPr>
              <a:t> check </a:t>
            </a:r>
            <a:r>
              <a:rPr lang="en-US" sz="2000" dirty="0" err="1">
                <a:solidFill>
                  <a:schemeClr val="bg1"/>
                </a:solidFill>
                <a:effectLst/>
                <a:latin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RadioButton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thay</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đổi</a:t>
            </a:r>
            <a:endParaRPr lang="en-US" sz="2000" dirty="0">
              <a:solidFill>
                <a:schemeClr val="bg1"/>
              </a:solidFill>
              <a:effectLst/>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9E429559-BD8C-B716-720D-546A2F37E7A5}"/>
              </a:ext>
            </a:extLst>
          </p:cNvPr>
          <p:cNvGrpSpPr/>
          <p:nvPr/>
        </p:nvGrpSpPr>
        <p:grpSpPr>
          <a:xfrm>
            <a:off x="928915" y="2531017"/>
            <a:ext cx="3494967" cy="804464"/>
            <a:chOff x="924821" y="544927"/>
            <a:chExt cx="4183721" cy="963001"/>
          </a:xfrm>
        </p:grpSpPr>
        <p:sp>
          <p:nvSpPr>
            <p:cNvPr id="4" name="TextBox 37">
              <a:extLst>
                <a:ext uri="{FF2B5EF4-FFF2-40B4-BE49-F238E27FC236}">
                  <a16:creationId xmlns:a16="http://schemas.microsoft.com/office/drawing/2014/main" id="{CFCD634B-1F66-0DF8-5417-4CA266437EA4}"/>
                </a:ext>
              </a:extLst>
            </p:cNvPr>
            <p:cNvSpPr txBox="1"/>
            <p:nvPr/>
          </p:nvSpPr>
          <p:spPr>
            <a:xfrm>
              <a:off x="924821" y="544927"/>
              <a:ext cx="942761" cy="963001"/>
            </a:xfrm>
            <a:prstGeom prst="rect">
              <a:avLst/>
            </a:prstGeom>
            <a:noFill/>
          </p:spPr>
          <p:txBody>
            <a:bodyPr wrap="none" anchor="ctr">
              <a:noAutofit/>
            </a:bodyPr>
            <a:lstStyle/>
            <a:p>
              <a:pPr algn="ctr" defTabSz="961744">
                <a:spcAft>
                  <a:spcPts val="493"/>
                </a:spcAft>
              </a:pPr>
              <a:r>
                <a:rPr lang="en-US" altLang="zh-CN" sz="3681" b="1" kern="1200">
                  <a:solidFill>
                    <a:srgbClr val="00B0F0"/>
                  </a:soli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1.4</a:t>
              </a:r>
              <a:endParaRPr lang="en-US" altLang="zh-CN" sz="3500">
                <a:solidFill>
                  <a:srgbClr val="00B0F0"/>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BD137872-6CDD-8469-4BA7-0B4EDC496C31}"/>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961744">
                <a:spcAft>
                  <a:spcPts val="493"/>
                </a:spcAft>
              </a:pPr>
              <a:r>
                <a:rPr lang="en-US" altLang="zh-CN" sz="3156" b="1" kern="1200">
                  <a:solidFill>
                    <a:srgbClr val="4D4D4D"/>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Radio Button</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Tree>
    <p:extLst>
      <p:ext uri="{BB962C8B-B14F-4D97-AF65-F5344CB8AC3E}">
        <p14:creationId xmlns:p14="http://schemas.microsoft.com/office/powerpoint/2010/main" val="82151165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CF5B05AE-F867-A68D-8DCA-4D916C50275F}"/>
              </a:ext>
            </a:extLst>
          </p:cNvPr>
          <p:cNvSpPr txBox="1"/>
          <p:nvPr/>
        </p:nvSpPr>
        <p:spPr>
          <a:xfrm>
            <a:off x="677416" y="643466"/>
            <a:ext cx="990788" cy="1012059"/>
          </a:xfrm>
          <a:prstGeom prst="rect">
            <a:avLst/>
          </a:prstGeom>
          <a:noFill/>
        </p:spPr>
        <p:txBody>
          <a:bodyPr wrap="none" anchor="ctr">
            <a:noAutofit/>
          </a:bodyPr>
          <a:lstStyle/>
          <a:p>
            <a:pPr algn="ctr" defTabSz="1216664">
              <a:spcAft>
                <a:spcPts val="624"/>
              </a:spcAft>
            </a:pPr>
            <a:r>
              <a:rPr lang="en-US" altLang="zh-CN" sz="4657"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D34B6F8-33F4-1ECA-E267-4C1D79A92B2D}"/>
              </a:ext>
            </a:extLst>
          </p:cNvPr>
          <p:cNvSpPr txBox="1"/>
          <p:nvPr/>
        </p:nvSpPr>
        <p:spPr>
          <a:xfrm>
            <a:off x="1276239" y="705708"/>
            <a:ext cx="3798029" cy="887576"/>
          </a:xfrm>
          <a:prstGeom prst="rect">
            <a:avLst/>
          </a:prstGeom>
          <a:noFill/>
        </p:spPr>
        <p:txBody>
          <a:bodyPr wrap="none" lIns="466088" tIns="0" rIns="0" bIns="0" anchor="ctr" anchorCtr="0">
            <a:normAutofit/>
          </a:bodyPr>
          <a:lstStyle/>
          <a:p>
            <a:pPr defTabSz="1216664">
              <a:spcAft>
                <a:spcPts val="624"/>
              </a:spcAft>
            </a:pPr>
            <a:r>
              <a:rPr lang="en-US" altLang="zh-CN" sz="3992"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Combo Box</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812F475C-87A4-5733-50FA-AC0BF59CFDB0}"/>
              </a:ext>
            </a:extLst>
          </p:cNvPr>
          <p:cNvSpPr txBox="1"/>
          <p:nvPr/>
        </p:nvSpPr>
        <p:spPr>
          <a:xfrm>
            <a:off x="709475" y="1980904"/>
            <a:ext cx="6199634" cy="4751685"/>
          </a:xfrm>
          <a:prstGeom prst="rect">
            <a:avLst/>
          </a:prstGeom>
          <a:noFill/>
        </p:spPr>
        <p:txBody>
          <a:bodyPr wrap="square">
            <a:spAutoFit/>
          </a:bodyPr>
          <a:lstStyle/>
          <a:p>
            <a:pPr defTabSz="960120">
              <a:lnSpc>
                <a:spcPct val="150000"/>
              </a:lnSpc>
              <a:spcAft>
                <a:spcPts val="600"/>
              </a:spcAft>
            </a:pPr>
            <a:r>
              <a:rPr lang="en-US" sz="2100" kern="1200">
                <a:solidFill>
                  <a:schemeClr val="bg1"/>
                </a:solidFill>
                <a:latin typeface="Times New Roman" panose="02020603050405020304" pitchFamily="18" charset="0"/>
                <a:ea typeface="+mn-ea"/>
                <a:cs typeface="Times New Roman" panose="02020603050405020304" pitchFamily="18" charset="0"/>
              </a:rPr>
              <a:t>Chức năng: </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ComboBox là đối tượng điều khiển hiển thị một danh sách các tuỳ chọn để người dùng chọn.</a:t>
            </a:r>
            <a:endParaRPr lang="en-US" sz="2100" kern="1200">
              <a:solidFill>
                <a:schemeClr val="bg1"/>
              </a:solidFill>
              <a:latin typeface="Cambria" panose="02040503050406030204" pitchFamily="18" charset="0"/>
              <a:ea typeface="+mn-ea"/>
              <a:cs typeface="Times New Roman" panose="02020603050405020304" pitchFamily="18" charset="0"/>
            </a:endParaRPr>
          </a:p>
          <a:p>
            <a:pPr defTabSz="960120">
              <a:lnSpc>
                <a:spcPct val="150000"/>
              </a:lnSpc>
              <a:spcAft>
                <a:spcPts val="600"/>
              </a:spcAft>
            </a:pPr>
            <a:r>
              <a:rPr lang="en-US" sz="2100"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Items: Danh sách các mục trong ComboBox</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SelectedIndex: Chỉ mục của mục được chọn</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SelectedItem: Mục được chọn</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SelectedValue: Giá trị của mục được chọn</a:t>
            </a:r>
            <a:endParaRPr lang="en-US" sz="2100" kern="1200">
              <a:solidFill>
                <a:schemeClr val="bg1"/>
              </a:solidFill>
              <a:latin typeface="Cambria" panose="02040503050406030204" pitchFamily="18" charset="0"/>
              <a:ea typeface="+mn-ea"/>
              <a:cs typeface="Times New Roman" panose="02020603050405020304" pitchFamily="18" charset="0"/>
            </a:endParaRPr>
          </a:p>
          <a:p>
            <a:pPr marR="0" lvl="0">
              <a:lnSpc>
                <a:spcPct val="150000"/>
              </a:lnSpc>
              <a:spcBef>
                <a:spcPts val="0"/>
              </a:spcBef>
              <a:spcAft>
                <a:spcPts val="600"/>
              </a:spcAft>
            </a:pPr>
            <a:endParaRPr lang="en-US" sz="12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122" name="Picture 2" descr="Cách tạo Combo Box trong Excel - Học Excel Online Miễn Phí">
            <a:extLst>
              <a:ext uri="{FF2B5EF4-FFF2-40B4-BE49-F238E27FC236}">
                <a16:creationId xmlns:a16="http://schemas.microsoft.com/office/drawing/2014/main" id="{0F644FC9-C451-B155-530B-27560CAE9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103" y="2986341"/>
            <a:ext cx="4384481" cy="2052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35375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80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grpId="0" nodeType="withEffect">
                                  <p:stCondLst>
                                    <p:cond delay="120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5122"/>
                                        </p:tgtEl>
                                        <p:attrNameLst>
                                          <p:attrName>style.visibility</p:attrName>
                                        </p:attrNameLst>
                                      </p:cBhvr>
                                      <p:to>
                                        <p:strVal val="visible"/>
                                      </p:to>
                                    </p:set>
                                    <p:animEffect transition="in" filter="box(in)">
                                      <p:cBhvr>
                                        <p:cTn id="28" dur="2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01523806-559F-D7C7-65F9-C273E47F5180}"/>
              </a:ext>
            </a:extLst>
          </p:cNvPr>
          <p:cNvSpPr txBox="1"/>
          <p:nvPr/>
        </p:nvSpPr>
        <p:spPr>
          <a:xfrm>
            <a:off x="734159" y="643466"/>
            <a:ext cx="925405" cy="945273"/>
          </a:xfrm>
          <a:prstGeom prst="rect">
            <a:avLst/>
          </a:prstGeom>
          <a:noFill/>
        </p:spPr>
        <p:txBody>
          <a:bodyPr wrap="none" anchor="ctr">
            <a:noAutofit/>
          </a:bodyPr>
          <a:lstStyle/>
          <a:p>
            <a:pPr algn="ctr" defTabSz="1135553">
              <a:spcAft>
                <a:spcPts val="582"/>
              </a:spcAft>
            </a:pPr>
            <a:r>
              <a:rPr lang="en-US" altLang="zh-CN" sz="4346"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0501C07-D4D0-3BDC-CC16-CD139890F538}"/>
              </a:ext>
            </a:extLst>
          </p:cNvPr>
          <p:cNvSpPr txBox="1"/>
          <p:nvPr/>
        </p:nvSpPr>
        <p:spPr>
          <a:xfrm>
            <a:off x="1293465" y="701601"/>
            <a:ext cx="3547394" cy="829004"/>
          </a:xfrm>
          <a:prstGeom prst="rect">
            <a:avLst/>
          </a:prstGeom>
          <a:noFill/>
        </p:spPr>
        <p:txBody>
          <a:bodyPr wrap="none" lIns="466088" tIns="0" rIns="0" bIns="0" anchor="ctr" anchorCtr="0">
            <a:normAutofit/>
          </a:bodyPr>
          <a:lstStyle/>
          <a:p>
            <a:pPr defTabSz="1135553">
              <a:spcAft>
                <a:spcPts val="582"/>
              </a:spcAft>
            </a:pPr>
            <a:r>
              <a:rPr lang="en-US" altLang="zh-CN" sz="3726"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Combo Box</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650E1F2C-5F55-526A-A0F2-E29BFA54F604}"/>
              </a:ext>
            </a:extLst>
          </p:cNvPr>
          <p:cNvSpPr txBox="1"/>
          <p:nvPr/>
        </p:nvSpPr>
        <p:spPr>
          <a:xfrm>
            <a:off x="734159" y="1646873"/>
            <a:ext cx="9577329" cy="4567660"/>
          </a:xfrm>
          <a:prstGeom prst="rect">
            <a:avLst/>
          </a:prstGeom>
          <a:noFill/>
        </p:spPr>
        <p:txBody>
          <a:bodyPr wrap="square">
            <a:spAutoFit/>
          </a:bodyPr>
          <a:lstStyle/>
          <a:p>
            <a:pPr defTabSz="896112">
              <a:lnSpc>
                <a:spcPct val="150000"/>
              </a:lnSpc>
            </a:pPr>
            <a:r>
              <a:rPr lang="en-US" sz="1960" kern="1200">
                <a:solidFill>
                  <a:schemeClr val="bg1"/>
                </a:solidFill>
                <a:latin typeface="Times New Roman" panose="02020603050405020304" pitchFamily="18" charset="0"/>
                <a:ea typeface="+mn-ea"/>
                <a:cs typeface="Times New Roman" panose="02020603050405020304" pitchFamily="18" charset="0"/>
              </a:rPr>
              <a:t>Các phương thức thường dùng:</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Items.Clear: Xoá các mục trong ComboBox</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Items.Add: Thêm một mục vào ComboBox</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Items.Count: Đếm số mục trong ComboBox</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Items.Contains: Kiểm tra mục tồn tại trong ComboBox</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Items.RemoveAt: Xoá mục tại chỉ mục được chỉ định</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Items.Remove: Xoá mục có giá trị được chỉ định</a:t>
            </a:r>
            <a:endParaRPr lang="en-US" sz="1960" kern="1200">
              <a:solidFill>
                <a:schemeClr val="bg1"/>
              </a:solidFill>
              <a:latin typeface="Cambria" panose="02040503050406030204" pitchFamily="18" charset="0"/>
              <a:ea typeface="+mn-ea"/>
              <a:cs typeface="Times New Roman" panose="02020603050405020304" pitchFamily="18" charset="0"/>
            </a:endParaRPr>
          </a:p>
          <a:p>
            <a:pPr defTabSz="896112">
              <a:lnSpc>
                <a:spcPct val="150000"/>
              </a:lnSpc>
            </a:pPr>
            <a:r>
              <a:rPr lang="en-US" sz="1960"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SelectedIndexChanged: Kích hoạt khi chỉ mục chọn thay đổi</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spcAft>
                <a:spcPts val="980"/>
              </a:spcAft>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SelectedValueChanged: Kích hoạt khi giá trị mục chọn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Picture 2" descr="Cách tạo Combo Box trong Excel - Học Excel Online Miễn Phí">
            <a:extLst>
              <a:ext uri="{FF2B5EF4-FFF2-40B4-BE49-F238E27FC236}">
                <a16:creationId xmlns:a16="http://schemas.microsoft.com/office/drawing/2014/main" id="{EE8BA6B9-3F10-657C-096F-5124BD4D3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694" y="2831734"/>
            <a:ext cx="4095147" cy="1916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72652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817591" y="3903746"/>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43627" y="1982964"/>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MỤC TIÊU</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817591" y="2819073"/>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29480" y="1990260"/>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LÝ DO CHỌN ĐỀ TÀI</a:t>
              </a:r>
            </a:p>
          </p:txBody>
        </p:sp>
      </p:grpSp>
      <p:grpSp>
        <p:nvGrpSpPr>
          <p:cNvPr id="42" name="Group 41">
            <a:extLst>
              <a:ext uri="{FF2B5EF4-FFF2-40B4-BE49-F238E27FC236}">
                <a16:creationId xmlns:a16="http://schemas.microsoft.com/office/drawing/2014/main" id="{A36AEA56-6A18-56AD-4B02-29BB27A86CE6}"/>
              </a:ext>
            </a:extLst>
          </p:cNvPr>
          <p:cNvGrpSpPr/>
          <p:nvPr/>
        </p:nvGrpSpPr>
        <p:grpSpPr>
          <a:xfrm>
            <a:off x="1817591" y="1734400"/>
            <a:ext cx="8551903" cy="740781"/>
            <a:chOff x="1693093" y="1816361"/>
            <a:chExt cx="8551903" cy="740781"/>
          </a:xfrm>
        </p:grpSpPr>
        <p:sp>
          <p:nvSpPr>
            <p:cNvPr id="44" name="Freeform: Shape 43">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48" name="TextBox 47">
              <a:extLst>
                <a:ext uri="{FF2B5EF4-FFF2-40B4-BE49-F238E27FC236}">
                  <a16:creationId xmlns:a16="http://schemas.microsoft.com/office/drawing/2014/main" id="{0CB62C17-2722-6132-B356-E7D42282188E}"/>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GIỚI THIỆU</a:t>
              </a:r>
            </a:p>
          </p:txBody>
        </p:sp>
      </p:grpSp>
      <p:grpSp>
        <p:nvGrpSpPr>
          <p:cNvPr id="64" name="Group 63">
            <a:extLst>
              <a:ext uri="{FF2B5EF4-FFF2-40B4-BE49-F238E27FC236}">
                <a16:creationId xmlns:a16="http://schemas.microsoft.com/office/drawing/2014/main" id="{A36AEA56-6A18-56AD-4B02-29BB27A86CE6}"/>
              </a:ext>
            </a:extLst>
          </p:cNvPr>
          <p:cNvGrpSpPr/>
          <p:nvPr/>
        </p:nvGrpSpPr>
        <p:grpSpPr>
          <a:xfrm>
            <a:off x="1817591" y="4988419"/>
            <a:ext cx="8551903" cy="740781"/>
            <a:chOff x="1693093" y="1816361"/>
            <a:chExt cx="8551903" cy="740781"/>
          </a:xfrm>
        </p:grpSpPr>
        <p:sp>
          <p:nvSpPr>
            <p:cNvPr id="65" name="Freeform: Shape 64">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65">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4</a:t>
              </a:r>
            </a:p>
          </p:txBody>
        </p:sp>
        <p:sp>
          <p:nvSpPr>
            <p:cNvPr id="68" name="TextBox 67">
              <a:extLst>
                <a:ext uri="{FF2B5EF4-FFF2-40B4-BE49-F238E27FC236}">
                  <a16:creationId xmlns:a16="http://schemas.microsoft.com/office/drawing/2014/main" id="{0CB62C17-2722-6132-B356-E7D42282188E}"/>
                </a:ext>
              </a:extLst>
            </p:cNvPr>
            <p:cNvSpPr txBox="1"/>
            <p:nvPr/>
          </p:nvSpPr>
          <p:spPr>
            <a:xfrm>
              <a:off x="2504126"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VẤN ĐỀ CẦN TRIỂN KHAI</a:t>
              </a:r>
            </a:p>
          </p:txBody>
        </p:sp>
      </p:grpSp>
    </p:spTree>
    <p:extLst>
      <p:ext uri="{BB962C8B-B14F-4D97-AF65-F5344CB8AC3E}">
        <p14:creationId xmlns:p14="http://schemas.microsoft.com/office/powerpoint/2010/main" val="614603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5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55" name="Rectangle 615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2" name="TextBox 37">
            <a:extLst>
              <a:ext uri="{FF2B5EF4-FFF2-40B4-BE49-F238E27FC236}">
                <a16:creationId xmlns:a16="http://schemas.microsoft.com/office/drawing/2014/main" id="{BEDB3291-2F50-8EDA-AFAB-4C00D9E8837A}"/>
              </a:ext>
            </a:extLst>
          </p:cNvPr>
          <p:cNvSpPr txBox="1"/>
          <p:nvPr/>
        </p:nvSpPr>
        <p:spPr>
          <a:xfrm>
            <a:off x="1263578" y="1452781"/>
            <a:ext cx="841327" cy="859390"/>
          </a:xfrm>
          <a:prstGeom prst="rect">
            <a:avLst/>
          </a:prstGeom>
          <a:noFill/>
        </p:spPr>
        <p:txBody>
          <a:bodyPr wrap="none" anchor="ctr">
            <a:noAutofit/>
          </a:bodyPr>
          <a:lstStyle/>
          <a:p>
            <a:pPr algn="ctr" defTabSz="1031268">
              <a:spcAft>
                <a:spcPts val="529"/>
              </a:spcAft>
            </a:pPr>
            <a:r>
              <a:rPr lang="en-US" altLang="zh-CN" sz="3947" b="1" kern="1200">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1.6</a:t>
            </a:r>
            <a:endParaRPr lang="en-US" altLang="zh-CN" sz="3500">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7AE7B85D-811E-3550-A4B5-C2E784BD5147}"/>
              </a:ext>
            </a:extLst>
          </p:cNvPr>
          <p:cNvSpPr txBox="1"/>
          <p:nvPr/>
        </p:nvSpPr>
        <p:spPr>
          <a:xfrm>
            <a:off x="1772068" y="1505634"/>
            <a:ext cx="3225095" cy="753685"/>
          </a:xfrm>
          <a:prstGeom prst="rect">
            <a:avLst/>
          </a:prstGeom>
          <a:noFill/>
        </p:spPr>
        <p:txBody>
          <a:bodyPr wrap="none" lIns="466088" tIns="0" rIns="0" bIns="0" anchor="ctr" anchorCtr="0">
            <a:normAutofit/>
          </a:bodyPr>
          <a:lstStyle/>
          <a:p>
            <a:pPr defTabSz="1031268">
              <a:spcAft>
                <a:spcPts val="529"/>
              </a:spcAft>
            </a:pPr>
            <a:r>
              <a:rPr lang="en-US" altLang="zh-CN" sz="3384" b="1" kern="1200">
                <a:solidFill>
                  <a:srgbClr val="555555"/>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Label</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BE698438-F9FD-46BE-9979-AA2185836160}"/>
              </a:ext>
            </a:extLst>
          </p:cNvPr>
          <p:cNvSpPr txBox="1"/>
          <p:nvPr/>
        </p:nvSpPr>
        <p:spPr>
          <a:xfrm>
            <a:off x="1263578" y="2685480"/>
            <a:ext cx="4904742" cy="2092698"/>
          </a:xfrm>
          <a:prstGeom prst="rect">
            <a:avLst/>
          </a:prstGeom>
          <a:noFill/>
        </p:spPr>
        <p:txBody>
          <a:bodyPr wrap="square">
            <a:spAutoFit/>
          </a:bodyPr>
          <a:lstStyle/>
          <a:p>
            <a:pPr defTabSz="813816">
              <a:lnSpc>
                <a:spcPct val="150000"/>
              </a:lnSpc>
            </a:pPr>
            <a:r>
              <a:rPr lang="en-US" sz="1780" kern="1200">
                <a:solidFill>
                  <a:srgbClr val="555555"/>
                </a:solidFill>
                <a:latin typeface="Times New Roman" panose="02020603050405020304" pitchFamily="18" charset="0"/>
                <a:ea typeface="+mn-ea"/>
                <a:cs typeface="Times New Roman" panose="02020603050405020304" pitchFamily="18" charset="0"/>
              </a:rPr>
              <a:t>Chức năng: </a:t>
            </a:r>
            <a:endParaRPr lang="en-US" sz="1780" kern="1200">
              <a:solidFill>
                <a:srgbClr val="555555"/>
              </a:solidFill>
              <a:latin typeface="Cambria" panose="02040503050406030204" pitchFamily="18" charset="0"/>
              <a:ea typeface="+mn-ea"/>
              <a:cs typeface="Times New Roman" panose="02020603050405020304" pitchFamily="18" charset="0"/>
            </a:endParaRPr>
          </a:p>
          <a:p>
            <a:pPr marL="305181" indent="-305181" defTabSz="813816">
              <a:lnSpc>
                <a:spcPct val="150000"/>
              </a:lnSpc>
              <a:buFont typeface="Courier New" panose="02070309020205020404" pitchFamily="49" charset="0"/>
              <a:buChar char="o"/>
            </a:pPr>
            <a:r>
              <a:rPr lang="en-US" sz="1780" kern="1200">
                <a:solidFill>
                  <a:srgbClr val="555555"/>
                </a:solidFill>
                <a:latin typeface="Times New Roman" panose="02020603050405020304" pitchFamily="18" charset="0"/>
                <a:ea typeface="+mn-ea"/>
                <a:cs typeface="Times New Roman" panose="02020603050405020304" pitchFamily="18" charset="0"/>
              </a:rPr>
              <a:t>Label là đối tượng điều khiển hiển thị văn bản tĩnh trên form</a:t>
            </a:r>
            <a:endParaRPr lang="en-US" sz="1780" kern="1200">
              <a:solidFill>
                <a:srgbClr val="555555"/>
              </a:solidFill>
              <a:latin typeface="Cambria" panose="02040503050406030204" pitchFamily="18" charset="0"/>
              <a:ea typeface="+mn-ea"/>
              <a:cs typeface="Times New Roman" panose="02020603050405020304" pitchFamily="18" charset="0"/>
            </a:endParaRPr>
          </a:p>
          <a:p>
            <a:pPr defTabSz="813816">
              <a:lnSpc>
                <a:spcPct val="150000"/>
              </a:lnSpc>
            </a:pPr>
            <a:r>
              <a:rPr lang="en-US" sz="1780" kern="1200">
                <a:solidFill>
                  <a:srgbClr val="555555"/>
                </a:solidFill>
                <a:latin typeface="Times New Roman" panose="02020603050405020304" pitchFamily="18" charset="0"/>
                <a:ea typeface="+mn-ea"/>
                <a:cs typeface="Times New Roman" panose="02020603050405020304" pitchFamily="18" charset="0"/>
              </a:rPr>
              <a:t>Các thuộc tính thường dùng:</a:t>
            </a:r>
            <a:endParaRPr lang="en-US" sz="1780" kern="1200">
              <a:solidFill>
                <a:srgbClr val="555555"/>
              </a:solidFill>
              <a:latin typeface="Cambria" panose="02040503050406030204" pitchFamily="18" charset="0"/>
              <a:ea typeface="+mn-ea"/>
              <a:cs typeface="Times New Roman" panose="02020603050405020304" pitchFamily="18" charset="0"/>
            </a:endParaRPr>
          </a:p>
          <a:p>
            <a:pPr marL="305181" indent="-305181" defTabSz="813816">
              <a:lnSpc>
                <a:spcPct val="150000"/>
              </a:lnSpc>
              <a:spcAft>
                <a:spcPts val="890"/>
              </a:spcAft>
              <a:buFont typeface="Courier New" panose="02070309020205020404" pitchFamily="49" charset="0"/>
              <a:buChar char="o"/>
            </a:pPr>
            <a:r>
              <a:rPr lang="en-US" sz="1780" kern="1200">
                <a:solidFill>
                  <a:srgbClr val="555555"/>
                </a:solidFill>
                <a:latin typeface="Times New Roman" panose="02020603050405020304" pitchFamily="18" charset="0"/>
                <a:ea typeface="+mn-ea"/>
                <a:cs typeface="Times New Roman" panose="02020603050405020304" pitchFamily="18" charset="0"/>
              </a:rPr>
              <a:t>Text: Văn bản hiển thị trên Label</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6146" name="Picture 2" descr="VB.Net - Label Control">
            <a:extLst>
              <a:ext uri="{FF2B5EF4-FFF2-40B4-BE49-F238E27FC236}">
                <a16:creationId xmlns:a16="http://schemas.microsoft.com/office/drawing/2014/main" id="{52D3060C-AEDF-AF82-293E-02FE71B66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8320" y="2685480"/>
            <a:ext cx="4760104" cy="2541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1469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200"/>
                                  </p:stCondLst>
                                  <p:childTnLst>
                                    <p:set>
                                      <p:cBhvr>
                                        <p:cTn id="18" dur="1" fill="hold">
                                          <p:stCondLst>
                                            <p:cond delay="0"/>
                                          </p:stCondLst>
                                        </p:cTn>
                                        <p:tgtEl>
                                          <p:spTgt spid="6146"/>
                                        </p:tgtEl>
                                        <p:attrNameLst>
                                          <p:attrName>style.visibility</p:attrName>
                                        </p:attrNameLst>
                                      </p:cBhvr>
                                      <p:to>
                                        <p:strVal val="visible"/>
                                      </p:to>
                                    </p:set>
                                    <p:anim calcmode="lin" valueType="num">
                                      <p:cBhvr additive="base">
                                        <p:cTn id="19" dur="500" fill="hold"/>
                                        <p:tgtEl>
                                          <p:spTgt spid="6146"/>
                                        </p:tgtEl>
                                        <p:attrNameLst>
                                          <p:attrName>ppt_x</p:attrName>
                                        </p:attrNameLst>
                                      </p:cBhvr>
                                      <p:tavLst>
                                        <p:tav tm="0">
                                          <p:val>
                                            <p:strVal val="1+#ppt_w/2"/>
                                          </p:val>
                                        </p:tav>
                                        <p:tav tm="100000">
                                          <p:val>
                                            <p:strVal val="#ppt_x"/>
                                          </p:val>
                                        </p:tav>
                                      </p:tavLst>
                                    </p:anim>
                                    <p:anim calcmode="lin" valueType="num">
                                      <p:cBhvr additive="base">
                                        <p:cTn id="20" dur="500" fill="hold"/>
                                        <p:tgtEl>
                                          <p:spTgt spid="61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4E30CCC7-CF0C-A680-2DD3-688D16A185FC}"/>
              </a:ext>
            </a:extLst>
          </p:cNvPr>
          <p:cNvSpPr txBox="1"/>
          <p:nvPr/>
        </p:nvSpPr>
        <p:spPr>
          <a:xfrm>
            <a:off x="603274" y="530855"/>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E2F6A0E4-88D5-C450-453F-F02AE404FD7E}"/>
              </a:ext>
            </a:extLst>
          </p:cNvPr>
          <p:cNvSpPr txBox="1"/>
          <p:nvPr/>
        </p:nvSpPr>
        <p:spPr>
          <a:xfrm>
            <a:off x="1173070" y="590080"/>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Datagridview</a:t>
            </a:r>
          </a:p>
        </p:txBody>
      </p:sp>
      <p:sp>
        <p:nvSpPr>
          <p:cNvPr id="6" name="AutoShape 8" descr="Windows Forms: How to add a Button each row in a DataGridView in C#">
            <a:extLst>
              <a:ext uri="{FF2B5EF4-FFF2-40B4-BE49-F238E27FC236}">
                <a16:creationId xmlns:a16="http://schemas.microsoft.com/office/drawing/2014/main" id="{99F816A8-18DD-4026-02B2-61E4494DF8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Windows Forms: How to add a Button each row in a DataGridView in C#">
            <a:extLst>
              <a:ext uri="{FF2B5EF4-FFF2-40B4-BE49-F238E27FC236}">
                <a16:creationId xmlns:a16="http://schemas.microsoft.com/office/drawing/2014/main" id="{D64CE5DF-1667-F651-F20D-EB3C5C5D84AA}"/>
              </a:ext>
            </a:extLst>
          </p:cNvPr>
          <p:cNvSpPr>
            <a:spLocks noChangeAspect="1" noChangeArrowheads="1"/>
          </p:cNvSpPr>
          <p:nvPr/>
        </p:nvSpPr>
        <p:spPr bwMode="auto">
          <a:xfrm>
            <a:off x="6095999" y="3428999"/>
            <a:ext cx="4163367" cy="41633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2" descr="Windows Forms: How to add a Button each row in a DataGridView in C#">
            <a:extLst>
              <a:ext uri="{FF2B5EF4-FFF2-40B4-BE49-F238E27FC236}">
                <a16:creationId xmlns:a16="http://schemas.microsoft.com/office/drawing/2014/main" id="{65FDD6D2-7D1F-8D33-1B61-62835626E91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4" descr="Windows Forms: How to add a Button each row in a DataGridView in C#">
            <a:extLst>
              <a:ext uri="{FF2B5EF4-FFF2-40B4-BE49-F238E27FC236}">
                <a16:creationId xmlns:a16="http://schemas.microsoft.com/office/drawing/2014/main" id="{8746E0B1-A41F-DAB9-E056-2012C7D512A1}"/>
              </a:ext>
            </a:extLst>
          </p:cNvPr>
          <p:cNvSpPr>
            <a:spLocks noChangeAspect="1" noChangeArrowheads="1"/>
          </p:cNvSpPr>
          <p:nvPr/>
        </p:nvSpPr>
        <p:spPr bwMode="auto">
          <a:xfrm>
            <a:off x="6248399" y="3581399"/>
            <a:ext cx="4694255" cy="46942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84" name="Picture 16" descr="Summary DataGridView - CodeProject">
            <a:extLst>
              <a:ext uri="{FF2B5EF4-FFF2-40B4-BE49-F238E27FC236}">
                <a16:creationId xmlns:a16="http://schemas.microsoft.com/office/drawing/2014/main" id="{E70FF4DA-3329-D09A-547F-9B6E5D710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3556" y="2226075"/>
            <a:ext cx="4919969" cy="271064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578BA059-7F21-900A-4ED1-F392259AB3F1}"/>
              </a:ext>
            </a:extLst>
          </p:cNvPr>
          <p:cNvSpPr/>
          <p:nvPr/>
        </p:nvSpPr>
        <p:spPr>
          <a:xfrm>
            <a:off x="1900853" y="3701045"/>
            <a:ext cx="4737674" cy="4384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8" name="Rectangle 17">
            <a:extLst>
              <a:ext uri="{FF2B5EF4-FFF2-40B4-BE49-F238E27FC236}">
                <a16:creationId xmlns:a16="http://schemas.microsoft.com/office/drawing/2014/main" id="{4DF79DEF-FE96-AB29-12FB-580E64F293B4}"/>
              </a:ext>
            </a:extLst>
          </p:cNvPr>
          <p:cNvSpPr/>
          <p:nvPr/>
        </p:nvSpPr>
        <p:spPr>
          <a:xfrm>
            <a:off x="1900853" y="4621842"/>
            <a:ext cx="4737674" cy="4384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6" name="Rectangle 15">
            <a:extLst>
              <a:ext uri="{FF2B5EF4-FFF2-40B4-BE49-F238E27FC236}">
                <a16:creationId xmlns:a16="http://schemas.microsoft.com/office/drawing/2014/main" id="{54A951DB-E2EA-8BD4-1EB4-4052F27763D1}"/>
              </a:ext>
            </a:extLst>
          </p:cNvPr>
          <p:cNvSpPr/>
          <p:nvPr/>
        </p:nvSpPr>
        <p:spPr>
          <a:xfrm>
            <a:off x="1900853" y="5082240"/>
            <a:ext cx="4737674" cy="4384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graphicFrame>
        <p:nvGraphicFramePr>
          <p:cNvPr id="7186" name="TextBox 30">
            <a:extLst>
              <a:ext uri="{FF2B5EF4-FFF2-40B4-BE49-F238E27FC236}">
                <a16:creationId xmlns:a16="http://schemas.microsoft.com/office/drawing/2014/main" id="{40AE27EA-D61C-D793-7BBE-7F06CC1047C2}"/>
              </a:ext>
            </a:extLst>
          </p:cNvPr>
          <p:cNvGraphicFramePr/>
          <p:nvPr>
            <p:extLst>
              <p:ext uri="{D42A27DB-BD31-4B8C-83A1-F6EECF244321}">
                <p14:modId xmlns:p14="http://schemas.microsoft.com/office/powerpoint/2010/main" val="4214334403"/>
              </p:ext>
            </p:extLst>
          </p:nvPr>
        </p:nvGraphicFramePr>
        <p:xfrm>
          <a:off x="603274" y="1935234"/>
          <a:ext cx="6094324" cy="3729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457518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86">
                                            <p:graphicEl>
                                              <a:dgm id="{D1EF5CFD-A290-4D6C-BE7F-3A99996D7F32}"/>
                                            </p:graphicEl>
                                          </p:spTgt>
                                        </p:tgtEl>
                                        <p:attrNameLst>
                                          <p:attrName>style.visibility</p:attrName>
                                        </p:attrNameLst>
                                      </p:cBhvr>
                                      <p:to>
                                        <p:strVal val="visible"/>
                                      </p:to>
                                    </p:set>
                                    <p:anim calcmode="lin" valueType="num">
                                      <p:cBhvr additive="base">
                                        <p:cTn id="7" dur="500" fill="hold"/>
                                        <p:tgtEl>
                                          <p:spTgt spid="7186">
                                            <p:graphicEl>
                                              <a:dgm id="{D1EF5CFD-A290-4D6C-BE7F-3A99996D7F32}"/>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7186">
                                            <p:graphicEl>
                                              <a:dgm id="{D1EF5CFD-A290-4D6C-BE7F-3A99996D7F32}"/>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186">
                                            <p:graphicEl>
                                              <a:dgm id="{7F776F62-6731-44F9-AAF1-C070074BFEAE}"/>
                                            </p:graphicEl>
                                          </p:spTgt>
                                        </p:tgtEl>
                                        <p:attrNameLst>
                                          <p:attrName>style.visibility</p:attrName>
                                        </p:attrNameLst>
                                      </p:cBhvr>
                                      <p:to>
                                        <p:strVal val="visible"/>
                                      </p:to>
                                    </p:set>
                                    <p:anim calcmode="lin" valueType="num">
                                      <p:cBhvr additive="base">
                                        <p:cTn id="11" dur="500" fill="hold"/>
                                        <p:tgtEl>
                                          <p:spTgt spid="7186">
                                            <p:graphicEl>
                                              <a:dgm id="{7F776F62-6731-44F9-AAF1-C070074BFEAE}"/>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7186">
                                            <p:graphicEl>
                                              <a:dgm id="{7F776F62-6731-44F9-AAF1-C070074BFEAE}"/>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186">
                                            <p:graphicEl>
                                              <a:dgm id="{18A3A337-5E53-40D1-9942-A2089654319E}"/>
                                            </p:graphicEl>
                                          </p:spTgt>
                                        </p:tgtEl>
                                        <p:attrNameLst>
                                          <p:attrName>style.visibility</p:attrName>
                                        </p:attrNameLst>
                                      </p:cBhvr>
                                      <p:to>
                                        <p:strVal val="visible"/>
                                      </p:to>
                                    </p:set>
                                    <p:anim calcmode="lin" valueType="num">
                                      <p:cBhvr additive="base">
                                        <p:cTn id="15" dur="500" fill="hold"/>
                                        <p:tgtEl>
                                          <p:spTgt spid="7186">
                                            <p:graphicEl>
                                              <a:dgm id="{18A3A337-5E53-40D1-9942-A2089654319E}"/>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7186">
                                            <p:graphicEl>
                                              <a:dgm id="{18A3A337-5E53-40D1-9942-A2089654319E}"/>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186">
                                            <p:graphicEl>
                                              <a:dgm id="{A720DB59-19F8-49BD-AEF9-B0E75B8EC8F3}"/>
                                            </p:graphicEl>
                                          </p:spTgt>
                                        </p:tgtEl>
                                        <p:attrNameLst>
                                          <p:attrName>style.visibility</p:attrName>
                                        </p:attrNameLst>
                                      </p:cBhvr>
                                      <p:to>
                                        <p:strVal val="visible"/>
                                      </p:to>
                                    </p:set>
                                    <p:anim calcmode="lin" valueType="num">
                                      <p:cBhvr additive="base">
                                        <p:cTn id="19" dur="500" fill="hold"/>
                                        <p:tgtEl>
                                          <p:spTgt spid="7186">
                                            <p:graphicEl>
                                              <a:dgm id="{A720DB59-19F8-49BD-AEF9-B0E75B8EC8F3}"/>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86">
                                            <p:graphicEl>
                                              <a:dgm id="{A720DB59-19F8-49BD-AEF9-B0E75B8EC8F3}"/>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186">
                                            <p:graphicEl>
                                              <a:dgm id="{D2B2E1AC-5D5A-479D-AAAA-AEC97BF604BA}"/>
                                            </p:graphicEl>
                                          </p:spTgt>
                                        </p:tgtEl>
                                        <p:attrNameLst>
                                          <p:attrName>style.visibility</p:attrName>
                                        </p:attrNameLst>
                                      </p:cBhvr>
                                      <p:to>
                                        <p:strVal val="visible"/>
                                      </p:to>
                                    </p:set>
                                    <p:anim calcmode="lin" valueType="num">
                                      <p:cBhvr additive="base">
                                        <p:cTn id="25" dur="500" fill="hold"/>
                                        <p:tgtEl>
                                          <p:spTgt spid="7186">
                                            <p:graphicEl>
                                              <a:dgm id="{D2B2E1AC-5D5A-479D-AAAA-AEC97BF604BA}"/>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7186">
                                            <p:graphicEl>
                                              <a:dgm id="{D2B2E1AC-5D5A-479D-AAAA-AEC97BF604BA}"/>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186">
                                            <p:graphicEl>
                                              <a:dgm id="{9C9B0F62-C5F8-4500-9ABF-5C6378C1B23A}"/>
                                            </p:graphicEl>
                                          </p:spTgt>
                                        </p:tgtEl>
                                        <p:attrNameLst>
                                          <p:attrName>style.visibility</p:attrName>
                                        </p:attrNameLst>
                                      </p:cBhvr>
                                      <p:to>
                                        <p:strVal val="visible"/>
                                      </p:to>
                                    </p:set>
                                    <p:anim calcmode="lin" valueType="num">
                                      <p:cBhvr additive="base">
                                        <p:cTn id="29" dur="500" fill="hold"/>
                                        <p:tgtEl>
                                          <p:spTgt spid="7186">
                                            <p:graphicEl>
                                              <a:dgm id="{9C9B0F62-C5F8-4500-9ABF-5C6378C1B23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7186">
                                            <p:graphicEl>
                                              <a:dgm id="{9C9B0F62-C5F8-4500-9ABF-5C6378C1B23A}"/>
                                            </p:graphic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186">
                                            <p:graphicEl>
                                              <a:dgm id="{EA91569C-FAD1-4DD5-88C2-4C7E35090428}"/>
                                            </p:graphicEl>
                                          </p:spTgt>
                                        </p:tgtEl>
                                        <p:attrNameLst>
                                          <p:attrName>style.visibility</p:attrName>
                                        </p:attrNameLst>
                                      </p:cBhvr>
                                      <p:to>
                                        <p:strVal val="visible"/>
                                      </p:to>
                                    </p:set>
                                    <p:anim calcmode="lin" valueType="num">
                                      <p:cBhvr additive="base">
                                        <p:cTn id="33" dur="500" fill="hold"/>
                                        <p:tgtEl>
                                          <p:spTgt spid="7186">
                                            <p:graphicEl>
                                              <a:dgm id="{EA91569C-FAD1-4DD5-88C2-4C7E35090428}"/>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7186">
                                            <p:graphicEl>
                                              <a:dgm id="{EA91569C-FAD1-4DD5-88C2-4C7E35090428}"/>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7186">
                                            <p:graphicEl>
                                              <a:dgm id="{A94A2FBA-CF31-421A-B55C-F49856196834}"/>
                                            </p:graphicEl>
                                          </p:spTgt>
                                        </p:tgtEl>
                                        <p:attrNameLst>
                                          <p:attrName>style.visibility</p:attrName>
                                        </p:attrNameLst>
                                      </p:cBhvr>
                                      <p:to>
                                        <p:strVal val="visible"/>
                                      </p:to>
                                    </p:set>
                                    <p:anim calcmode="lin" valueType="num">
                                      <p:cBhvr additive="base">
                                        <p:cTn id="37" dur="500" fill="hold"/>
                                        <p:tgtEl>
                                          <p:spTgt spid="7186">
                                            <p:graphicEl>
                                              <a:dgm id="{A94A2FBA-CF31-421A-B55C-F49856196834}"/>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7186">
                                            <p:graphicEl>
                                              <a:dgm id="{A94A2FBA-CF31-421A-B55C-F49856196834}"/>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186">
                                            <p:graphicEl>
                                              <a:dgm id="{3C2E1556-3F62-40D0-B283-1D9DA32A2B0A}"/>
                                            </p:graphicEl>
                                          </p:spTgt>
                                        </p:tgtEl>
                                        <p:attrNameLst>
                                          <p:attrName>style.visibility</p:attrName>
                                        </p:attrNameLst>
                                      </p:cBhvr>
                                      <p:to>
                                        <p:strVal val="visible"/>
                                      </p:to>
                                    </p:set>
                                    <p:anim calcmode="lin" valueType="num">
                                      <p:cBhvr additive="base">
                                        <p:cTn id="41" dur="500" fill="hold"/>
                                        <p:tgtEl>
                                          <p:spTgt spid="7186">
                                            <p:graphicEl>
                                              <a:dgm id="{3C2E1556-3F62-40D0-B283-1D9DA32A2B0A}"/>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7186">
                                            <p:graphicEl>
                                              <a:dgm id="{3C2E1556-3F62-40D0-B283-1D9DA32A2B0A}"/>
                                            </p:graphic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7186">
                                            <p:graphicEl>
                                              <a:dgm id="{4B1D7BF3-FE2F-4EAA-86C9-DEC8C9B9072C}"/>
                                            </p:graphicEl>
                                          </p:spTgt>
                                        </p:tgtEl>
                                        <p:attrNameLst>
                                          <p:attrName>style.visibility</p:attrName>
                                        </p:attrNameLst>
                                      </p:cBhvr>
                                      <p:to>
                                        <p:strVal val="visible"/>
                                      </p:to>
                                    </p:set>
                                    <p:anim calcmode="lin" valueType="num">
                                      <p:cBhvr additive="base">
                                        <p:cTn id="45" dur="500" fill="hold"/>
                                        <p:tgtEl>
                                          <p:spTgt spid="7186">
                                            <p:graphicEl>
                                              <a:dgm id="{4B1D7BF3-FE2F-4EAA-86C9-DEC8C9B9072C}"/>
                                            </p:graphicEl>
                                          </p:spTgt>
                                        </p:tgtEl>
                                        <p:attrNameLst>
                                          <p:attrName>ppt_x</p:attrName>
                                        </p:attrNameLst>
                                      </p:cBhvr>
                                      <p:tavLst>
                                        <p:tav tm="0">
                                          <p:val>
                                            <p:strVal val="#ppt_x"/>
                                          </p:val>
                                        </p:tav>
                                        <p:tav tm="100000">
                                          <p:val>
                                            <p:strVal val="#ppt_x"/>
                                          </p:val>
                                        </p:tav>
                                      </p:tavLst>
                                    </p:anim>
                                    <p:anim calcmode="lin" valueType="num">
                                      <p:cBhvr additive="base">
                                        <p:cTn id="46" dur="500" fill="hold"/>
                                        <p:tgtEl>
                                          <p:spTgt spid="7186">
                                            <p:graphicEl>
                                              <a:dgm id="{4B1D7BF3-FE2F-4EAA-86C9-DEC8C9B9072C}"/>
                                            </p:graphic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7186">
                                            <p:graphicEl>
                                              <a:dgm id="{CAB6CBA9-FCD4-4CD9-BCDA-D8C67DC60814}"/>
                                            </p:graphicEl>
                                          </p:spTgt>
                                        </p:tgtEl>
                                        <p:attrNameLst>
                                          <p:attrName>style.visibility</p:attrName>
                                        </p:attrNameLst>
                                      </p:cBhvr>
                                      <p:to>
                                        <p:strVal val="visible"/>
                                      </p:to>
                                    </p:set>
                                    <p:anim calcmode="lin" valueType="num">
                                      <p:cBhvr additive="base">
                                        <p:cTn id="49" dur="500" fill="hold"/>
                                        <p:tgtEl>
                                          <p:spTgt spid="7186">
                                            <p:graphicEl>
                                              <a:dgm id="{CAB6CBA9-FCD4-4CD9-BCDA-D8C67DC60814}"/>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7186">
                                            <p:graphicEl>
                                              <a:dgm id="{CAB6CBA9-FCD4-4CD9-BCDA-D8C67DC60814}"/>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186">
                                            <p:graphicEl>
                                              <a:dgm id="{7A53FB7B-4EC8-4EBA-AA99-7C9691648285}"/>
                                            </p:graphicEl>
                                          </p:spTgt>
                                        </p:tgtEl>
                                        <p:attrNameLst>
                                          <p:attrName>style.visibility</p:attrName>
                                        </p:attrNameLst>
                                      </p:cBhvr>
                                      <p:to>
                                        <p:strVal val="visible"/>
                                      </p:to>
                                    </p:set>
                                    <p:anim calcmode="lin" valueType="num">
                                      <p:cBhvr additive="base">
                                        <p:cTn id="53" dur="500" fill="hold"/>
                                        <p:tgtEl>
                                          <p:spTgt spid="7186">
                                            <p:graphicEl>
                                              <a:dgm id="{7A53FB7B-4EC8-4EBA-AA99-7C9691648285}"/>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7186">
                                            <p:graphicEl>
                                              <a:dgm id="{7A53FB7B-4EC8-4EBA-AA99-7C9691648285}"/>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7186">
                                            <p:graphicEl>
                                              <a:dgm id="{FC7A7E07-A777-46CC-AE8F-6C00C9A1E025}"/>
                                            </p:graphicEl>
                                          </p:spTgt>
                                        </p:tgtEl>
                                        <p:attrNameLst>
                                          <p:attrName>style.visibility</p:attrName>
                                        </p:attrNameLst>
                                      </p:cBhvr>
                                      <p:to>
                                        <p:strVal val="visible"/>
                                      </p:to>
                                    </p:set>
                                    <p:anim calcmode="lin" valueType="num">
                                      <p:cBhvr additive="base">
                                        <p:cTn id="57" dur="500" fill="hold"/>
                                        <p:tgtEl>
                                          <p:spTgt spid="7186">
                                            <p:graphicEl>
                                              <a:dgm id="{FC7A7E07-A777-46CC-AE8F-6C00C9A1E025}"/>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7186">
                                            <p:graphicEl>
                                              <a:dgm id="{FC7A7E07-A777-46CC-AE8F-6C00C9A1E025}"/>
                                            </p:graphic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7186">
                                            <p:graphicEl>
                                              <a:dgm id="{8FBAA211-8930-4F89-B137-1A6D4ABFA686}"/>
                                            </p:graphicEl>
                                          </p:spTgt>
                                        </p:tgtEl>
                                        <p:attrNameLst>
                                          <p:attrName>style.visibility</p:attrName>
                                        </p:attrNameLst>
                                      </p:cBhvr>
                                      <p:to>
                                        <p:strVal val="visible"/>
                                      </p:to>
                                    </p:set>
                                    <p:anim calcmode="lin" valueType="num">
                                      <p:cBhvr additive="base">
                                        <p:cTn id="61" dur="500" fill="hold"/>
                                        <p:tgtEl>
                                          <p:spTgt spid="7186">
                                            <p:graphicEl>
                                              <a:dgm id="{8FBAA211-8930-4F89-B137-1A6D4ABFA686}"/>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7186">
                                            <p:graphicEl>
                                              <a:dgm id="{8FBAA211-8930-4F89-B137-1A6D4ABFA686}"/>
                                            </p:graphicEl>
                                          </p:spTgt>
                                        </p:tgtEl>
                                        <p:attrNameLst>
                                          <p:attrName>ppt_y</p:attrName>
                                        </p:attrNameLst>
                                      </p:cBhvr>
                                      <p:tavLst>
                                        <p:tav tm="0">
                                          <p:val>
                                            <p:strVal val="1+#ppt_h/2"/>
                                          </p:val>
                                        </p:tav>
                                        <p:tav tm="100000">
                                          <p:val>
                                            <p:strVal val="#ppt_y"/>
                                          </p:val>
                                        </p:tav>
                                      </p:tavLst>
                                    </p:anim>
                                  </p:childTnLst>
                                </p:cTn>
                              </p:par>
                              <p:par>
                                <p:cTn id="63" presetID="2" presetClass="entr" presetSubtype="2" fill="hold" nodeType="withEffect">
                                  <p:stCondLst>
                                    <p:cond delay="0"/>
                                  </p:stCondLst>
                                  <p:childTnLst>
                                    <p:set>
                                      <p:cBhvr>
                                        <p:cTn id="64" dur="1" fill="hold">
                                          <p:stCondLst>
                                            <p:cond delay="0"/>
                                          </p:stCondLst>
                                        </p:cTn>
                                        <p:tgtEl>
                                          <p:spTgt spid="7184"/>
                                        </p:tgtEl>
                                        <p:attrNameLst>
                                          <p:attrName>style.visibility</p:attrName>
                                        </p:attrNameLst>
                                      </p:cBhvr>
                                      <p:to>
                                        <p:strVal val="visible"/>
                                      </p:to>
                                    </p:set>
                                    <p:anim calcmode="lin" valueType="num">
                                      <p:cBhvr additive="base">
                                        <p:cTn id="65" dur="500" fill="hold"/>
                                        <p:tgtEl>
                                          <p:spTgt spid="7184"/>
                                        </p:tgtEl>
                                        <p:attrNameLst>
                                          <p:attrName>ppt_x</p:attrName>
                                        </p:attrNameLst>
                                      </p:cBhvr>
                                      <p:tavLst>
                                        <p:tav tm="0">
                                          <p:val>
                                            <p:strVal val="1+#ppt_w/2"/>
                                          </p:val>
                                        </p:tav>
                                        <p:tav tm="100000">
                                          <p:val>
                                            <p:strVal val="#ppt_x"/>
                                          </p:val>
                                        </p:tav>
                                      </p:tavLst>
                                    </p:anim>
                                    <p:anim calcmode="lin" valueType="num">
                                      <p:cBhvr additive="base">
                                        <p:cTn id="66" dur="500" fill="hold"/>
                                        <p:tgtEl>
                                          <p:spTgt spid="7184"/>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1000"/>
                                        <p:tgtEl>
                                          <p:spTgt spid="2"/>
                                        </p:tgtEl>
                                      </p:cBhvr>
                                    </p:animEffect>
                                    <p:anim calcmode="lin" valueType="num">
                                      <p:cBhvr>
                                        <p:cTn id="72" dur="1000" fill="hold"/>
                                        <p:tgtEl>
                                          <p:spTgt spid="2"/>
                                        </p:tgtEl>
                                        <p:attrNameLst>
                                          <p:attrName>ppt_x</p:attrName>
                                        </p:attrNameLst>
                                      </p:cBhvr>
                                      <p:tavLst>
                                        <p:tav tm="0">
                                          <p:val>
                                            <p:strVal val="#ppt_x"/>
                                          </p:val>
                                        </p:tav>
                                        <p:tav tm="100000">
                                          <p:val>
                                            <p:strVal val="#ppt_x"/>
                                          </p:val>
                                        </p:tav>
                                      </p:tavLst>
                                    </p:anim>
                                    <p:anim calcmode="lin" valueType="num">
                                      <p:cBhvr>
                                        <p:cTn id="73" dur="1000" fill="hold"/>
                                        <p:tgtEl>
                                          <p:spTgt spid="2"/>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1000"/>
                                        <p:tgtEl>
                                          <p:spTgt spid="3"/>
                                        </p:tgtEl>
                                      </p:cBhvr>
                                    </p:animEffect>
                                    <p:anim calcmode="lin" valueType="num">
                                      <p:cBhvr>
                                        <p:cTn id="77" dur="1000" fill="hold"/>
                                        <p:tgtEl>
                                          <p:spTgt spid="3"/>
                                        </p:tgtEl>
                                        <p:attrNameLst>
                                          <p:attrName>ppt_x</p:attrName>
                                        </p:attrNameLst>
                                      </p:cBhvr>
                                      <p:tavLst>
                                        <p:tav tm="0">
                                          <p:val>
                                            <p:strVal val="#ppt_x"/>
                                          </p:val>
                                        </p:tav>
                                        <p:tav tm="100000">
                                          <p:val>
                                            <p:strVal val="#ppt_x"/>
                                          </p:val>
                                        </p:tav>
                                      </p:tavLst>
                                    </p:anim>
                                    <p:anim calcmode="lin" valueType="num">
                                      <p:cBhvr>
                                        <p:cTn id="7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Graphic spid="7186" grpId="0" uiExpand="1">
        <p:bldSub>
          <a:bldDgm bld="lvlAtOnc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9000" r="-19000"/>
          </a:stretch>
        </a:blip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AutoShape 8" descr="Windows Forms: How to add a Button each row in a DataGridView in C#">
            <a:extLst>
              <a:ext uri="{FF2B5EF4-FFF2-40B4-BE49-F238E27FC236}">
                <a16:creationId xmlns:a16="http://schemas.microsoft.com/office/drawing/2014/main" id="{775CE805-EDDA-4EE4-695B-30D8480443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Windows Forms: How to add a Button each row in a DataGridView in C#">
            <a:extLst>
              <a:ext uri="{FF2B5EF4-FFF2-40B4-BE49-F238E27FC236}">
                <a16:creationId xmlns:a16="http://schemas.microsoft.com/office/drawing/2014/main" id="{19EC2787-5142-5EF1-19BA-02EAB495AF4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37">
            <a:extLst>
              <a:ext uri="{FF2B5EF4-FFF2-40B4-BE49-F238E27FC236}">
                <a16:creationId xmlns:a16="http://schemas.microsoft.com/office/drawing/2014/main" id="{17ABD29E-EC18-077F-F467-291FB68A4104}"/>
              </a:ext>
            </a:extLst>
          </p:cNvPr>
          <p:cNvSpPr txBox="1"/>
          <p:nvPr/>
        </p:nvSpPr>
        <p:spPr>
          <a:xfrm>
            <a:off x="1136022" y="451441"/>
            <a:ext cx="541571" cy="553198"/>
          </a:xfrm>
          <a:prstGeom prst="rect">
            <a:avLst/>
          </a:prstGeom>
          <a:noFill/>
        </p:spPr>
        <p:txBody>
          <a:bodyPr wrap="none" anchor="ctr">
            <a:noAutofit/>
          </a:bodyPr>
          <a:lstStyle/>
          <a:p>
            <a:pPr algn="ctr" defTabSz="660475">
              <a:spcAft>
                <a:spcPts val="339"/>
              </a:spcAft>
            </a:pPr>
            <a:r>
              <a:rPr lang="en-US" altLang="zh-CN" sz="400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1.7</a:t>
            </a:r>
            <a:endParaRPr lang="en-US" altLang="zh-CN" sz="40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BA4F6DF5-7D3F-3F40-6EB3-EDBDE267DB95}"/>
              </a:ext>
            </a:extLst>
          </p:cNvPr>
          <p:cNvSpPr txBox="1"/>
          <p:nvPr/>
        </p:nvSpPr>
        <p:spPr>
          <a:xfrm>
            <a:off x="1463342" y="485463"/>
            <a:ext cx="2076025" cy="485154"/>
          </a:xfrm>
          <a:prstGeom prst="rect">
            <a:avLst/>
          </a:prstGeom>
          <a:noFill/>
        </p:spPr>
        <p:txBody>
          <a:bodyPr wrap="none" lIns="466088" tIns="0" rIns="0" bIns="0" anchor="ctr" anchorCtr="0">
            <a:normAutofit/>
          </a:bodyPr>
          <a:lstStyle/>
          <a:p>
            <a:pPr defTabSz="660475">
              <a:spcAft>
                <a:spcPts val="339"/>
              </a:spcAft>
            </a:pPr>
            <a:r>
              <a:rPr lang="en-US" altLang="zh-CN" sz="3000"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Datagridview</a:t>
            </a:r>
            <a:endParaRPr lang="en-US" altLang="zh-CN" sz="3000"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66ADEF2C-A471-1966-6E05-A4E5408AAC89}"/>
              </a:ext>
            </a:extLst>
          </p:cNvPr>
          <p:cNvSpPr txBox="1"/>
          <p:nvPr/>
        </p:nvSpPr>
        <p:spPr>
          <a:xfrm>
            <a:off x="703943" y="1490102"/>
            <a:ext cx="6068646" cy="4191660"/>
          </a:xfrm>
          <a:prstGeom prst="rect">
            <a:avLst/>
          </a:prstGeom>
          <a:noFill/>
        </p:spPr>
        <p:txBody>
          <a:bodyPr wrap="square">
            <a:spAutoFit/>
          </a:bodyPr>
          <a:lstStyle/>
          <a:p>
            <a:pPr defTabSz="521208">
              <a:lnSpc>
                <a:spcPct val="150000"/>
              </a:lnSpc>
            </a:pPr>
            <a:r>
              <a:rPr lang="en-US" sz="2000" kern="1200">
                <a:solidFill>
                  <a:schemeClr val="bg1"/>
                </a:solidFill>
                <a:latin typeface="Times New Roman" panose="02020603050405020304" pitchFamily="18" charset="0"/>
                <a:ea typeface="+mn-ea"/>
                <a:cs typeface="Times New Roman" panose="02020603050405020304" pitchFamily="18" charset="0"/>
              </a:rPr>
              <a:t>Các phương thức thường dùng:</a:t>
            </a:r>
            <a:endParaRPr lang="en-US" sz="2000" kern="1200">
              <a:solidFill>
                <a:schemeClr val="bg1"/>
              </a:solidFill>
              <a:latin typeface="Cambria" panose="02040503050406030204" pitchFamily="18" charset="0"/>
              <a:ea typeface="+mn-ea"/>
              <a:cs typeface="Times New Roman" panose="02020603050405020304" pitchFamily="18" charset="0"/>
            </a:endParaRPr>
          </a:p>
          <a:p>
            <a:pPr marL="195453" indent="-195453" defTabSz="521208">
              <a:lnSpc>
                <a:spcPct val="150000"/>
              </a:lnSpc>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Rows.Clear: Xoá toàn bộ các dòng dữ liệu</a:t>
            </a:r>
            <a:endParaRPr lang="en-US" sz="2000" kern="1200">
              <a:solidFill>
                <a:schemeClr val="bg1"/>
              </a:solidFill>
              <a:latin typeface="Cambria" panose="02040503050406030204" pitchFamily="18" charset="0"/>
              <a:ea typeface="+mn-ea"/>
              <a:cs typeface="Times New Roman" panose="02020603050405020304" pitchFamily="18" charset="0"/>
            </a:endParaRPr>
          </a:p>
          <a:p>
            <a:pPr defTabSz="521208">
              <a:lnSpc>
                <a:spcPct val="150000"/>
              </a:lnSpc>
            </a:pPr>
            <a:r>
              <a:rPr lang="en-US" sz="2000"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2000" kern="1200">
              <a:solidFill>
                <a:schemeClr val="bg1"/>
              </a:solidFill>
              <a:latin typeface="Cambria" panose="02040503050406030204" pitchFamily="18" charset="0"/>
              <a:ea typeface="+mn-ea"/>
              <a:cs typeface="Times New Roman" panose="02020603050405020304" pitchFamily="18" charset="0"/>
            </a:endParaRPr>
          </a:p>
          <a:p>
            <a:pPr marL="195453" indent="-195453" defTabSz="521208">
              <a:lnSpc>
                <a:spcPct val="150000"/>
              </a:lnSpc>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CellContentClick: Kích hoạt khi click chuột vào nội dung</a:t>
            </a:r>
          </a:p>
          <a:p>
            <a:pPr defTabSz="521208">
              <a:lnSpc>
                <a:spcPct val="150000"/>
              </a:lnSpc>
            </a:pPr>
            <a:r>
              <a:rPr lang="en-US" sz="2000" kern="1200">
                <a:solidFill>
                  <a:schemeClr val="bg1"/>
                </a:solidFill>
                <a:latin typeface="Times New Roman" panose="02020603050405020304" pitchFamily="18" charset="0"/>
                <a:ea typeface="+mn-ea"/>
                <a:cs typeface="Times New Roman" panose="02020603050405020304" pitchFamily="18" charset="0"/>
              </a:rPr>
              <a:t> (không kích hoạt khi click vào khoảng trắng)</a:t>
            </a:r>
            <a:endParaRPr lang="en-US" sz="2000" kern="1200">
              <a:solidFill>
                <a:schemeClr val="bg1"/>
              </a:solidFill>
              <a:latin typeface="Cambria" panose="02040503050406030204" pitchFamily="18" charset="0"/>
              <a:ea typeface="+mn-ea"/>
              <a:cs typeface="Times New Roman" panose="02020603050405020304" pitchFamily="18" charset="0"/>
            </a:endParaRPr>
          </a:p>
          <a:p>
            <a:pPr marL="195453" indent="-195453" defTabSz="521208">
              <a:lnSpc>
                <a:spcPct val="150000"/>
              </a:lnSpc>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CellMouseClick: Kích hoạt khi click chuột vào một ô</a:t>
            </a:r>
            <a:endParaRPr lang="en-US" sz="2000" kern="1200">
              <a:solidFill>
                <a:schemeClr val="bg1"/>
              </a:solidFill>
              <a:latin typeface="Cambria" panose="02040503050406030204" pitchFamily="18" charset="0"/>
              <a:ea typeface="+mn-ea"/>
              <a:cs typeface="Times New Roman" panose="02020603050405020304" pitchFamily="18" charset="0"/>
            </a:endParaRPr>
          </a:p>
          <a:p>
            <a:pPr marL="195453" indent="-195453" defTabSz="521208">
              <a:lnSpc>
                <a:spcPct val="150000"/>
              </a:lnSpc>
              <a:spcAft>
                <a:spcPts val="570"/>
              </a:spcAft>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CellMouseDoubleClick: Kích hoạt khi click đúp chuột vào một ô</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7" name="Picture 16" descr="Summary DataGridView - CodeProject">
            <a:extLst>
              <a:ext uri="{FF2B5EF4-FFF2-40B4-BE49-F238E27FC236}">
                <a16:creationId xmlns:a16="http://schemas.microsoft.com/office/drawing/2014/main" id="{66F624E7-6EDC-14F5-8F09-06BE98273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160" y="1926861"/>
            <a:ext cx="5233344" cy="2699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454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80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00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20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223" name="Straight Connector 9222">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90644" y="831600"/>
            <a:ext cx="0" cy="51948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TextBox 37">
            <a:extLst>
              <a:ext uri="{FF2B5EF4-FFF2-40B4-BE49-F238E27FC236}">
                <a16:creationId xmlns:a16="http://schemas.microsoft.com/office/drawing/2014/main" id="{C8534039-CAB9-B509-3903-67774E349670}"/>
              </a:ext>
            </a:extLst>
          </p:cNvPr>
          <p:cNvSpPr txBox="1"/>
          <p:nvPr/>
        </p:nvSpPr>
        <p:spPr>
          <a:xfrm>
            <a:off x="5543807" y="643466"/>
            <a:ext cx="885397" cy="904406"/>
          </a:xfrm>
          <a:prstGeom prst="rect">
            <a:avLst/>
          </a:prstGeom>
          <a:noFill/>
        </p:spPr>
        <p:txBody>
          <a:bodyPr wrap="none" anchor="ctr">
            <a:noAutofit/>
          </a:bodyPr>
          <a:lstStyle/>
          <a:p>
            <a:pPr algn="ctr" defTabSz="1086887">
              <a:spcAft>
                <a:spcPts val="557"/>
              </a:spcAft>
            </a:pPr>
            <a:r>
              <a:rPr lang="en-US" altLang="zh-CN" sz="4159"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1.8</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8997FB4-5654-BEE5-0DE1-79EB8AF97B76}"/>
              </a:ext>
            </a:extLst>
          </p:cNvPr>
          <p:cNvSpPr txBox="1"/>
          <p:nvPr/>
        </p:nvSpPr>
        <p:spPr>
          <a:xfrm>
            <a:off x="6078932" y="699088"/>
            <a:ext cx="3394028" cy="793164"/>
          </a:xfrm>
          <a:prstGeom prst="rect">
            <a:avLst/>
          </a:prstGeom>
          <a:noFill/>
        </p:spPr>
        <p:txBody>
          <a:bodyPr wrap="none" lIns="466088" tIns="0" rIns="0" bIns="0" anchor="ctr" anchorCtr="0">
            <a:normAutofit/>
          </a:bodyPr>
          <a:lstStyle/>
          <a:p>
            <a:pPr defTabSz="1086887">
              <a:spcAft>
                <a:spcPts val="557"/>
              </a:spcAft>
            </a:pPr>
            <a:r>
              <a:rPr lang="en-US" altLang="zh-CN" sz="3566"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Timer</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67FD7AC0-8055-C021-A43B-279857947872}"/>
              </a:ext>
            </a:extLst>
          </p:cNvPr>
          <p:cNvSpPr txBox="1"/>
          <p:nvPr/>
        </p:nvSpPr>
        <p:spPr>
          <a:xfrm>
            <a:off x="5715681" y="1492251"/>
            <a:ext cx="5723502" cy="4722282"/>
          </a:xfrm>
          <a:prstGeom prst="rect">
            <a:avLst/>
          </a:prstGeom>
          <a:noFill/>
        </p:spPr>
        <p:txBody>
          <a:bodyPr wrap="square">
            <a:spAutoFit/>
          </a:bodyPr>
          <a:lstStyle/>
          <a:p>
            <a:pPr defTabSz="857707">
              <a:lnSpc>
                <a:spcPct val="150000"/>
              </a:lnSpc>
            </a:pPr>
            <a:r>
              <a:rPr lang="en-US" sz="1688" kern="1200">
                <a:solidFill>
                  <a:schemeClr val="bg1"/>
                </a:solidFill>
                <a:latin typeface="Times New Roman" panose="02020603050405020304" pitchFamily="18" charset="0"/>
                <a:ea typeface="+mn-ea"/>
                <a:cs typeface="Times New Roman" panose="02020603050405020304" pitchFamily="18" charset="0"/>
              </a:rPr>
              <a:t>Chức năng: </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Timer là một đối tượng điều khiển dùng để thực hiện một hoạt động định kỳ sau một khoảng thời gian nhất định</a:t>
            </a:r>
            <a:endParaRPr lang="en-US" sz="1501" kern="1200">
              <a:solidFill>
                <a:schemeClr val="bg1"/>
              </a:solidFill>
              <a:latin typeface="Cambria" panose="02040503050406030204" pitchFamily="18" charset="0"/>
              <a:ea typeface="+mn-ea"/>
              <a:cs typeface="Times New Roman" panose="02020603050405020304" pitchFamily="18" charset="0"/>
            </a:endParaRPr>
          </a:p>
          <a:p>
            <a:pPr defTabSz="857707">
              <a:lnSpc>
                <a:spcPct val="150000"/>
              </a:lnSpc>
            </a:pPr>
            <a:r>
              <a:rPr lang="en-US" sz="1688"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Interval: Khoảng thời gian giữa các lần kích hoạt sự kiện tick (tính bằng mili giây)</a:t>
            </a:r>
            <a:endParaRPr lang="en-US" sz="1501" kern="1200">
              <a:solidFill>
                <a:schemeClr val="bg1"/>
              </a:solidFill>
              <a:latin typeface="Cambria" panose="02040503050406030204" pitchFamily="18" charset="0"/>
              <a:ea typeface="+mn-ea"/>
              <a:cs typeface="Times New Roman" panose="02020603050405020304" pitchFamily="18" charset="0"/>
            </a:endParaRPr>
          </a:p>
          <a:p>
            <a:pPr defTabSz="857707">
              <a:lnSpc>
                <a:spcPct val="150000"/>
              </a:lnSpc>
            </a:pPr>
            <a:r>
              <a:rPr lang="en-US" sz="1688" kern="1200">
                <a:solidFill>
                  <a:schemeClr val="bg1"/>
                </a:solidFill>
                <a:latin typeface="Times New Roman" panose="02020603050405020304" pitchFamily="18" charset="0"/>
                <a:ea typeface="+mn-ea"/>
                <a:cs typeface="Times New Roman" panose="02020603050405020304" pitchFamily="18" charset="0"/>
              </a:rPr>
              <a:t>Các phương thức thường dùng:</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Start: Kích hoạt Timer</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Stop: Dừng Timer</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Dispose: Huỷ đối tượng Timer</a:t>
            </a:r>
            <a:endParaRPr lang="en-US" sz="1501" kern="1200">
              <a:solidFill>
                <a:schemeClr val="bg1"/>
              </a:solidFill>
              <a:latin typeface="Cambria" panose="02040503050406030204" pitchFamily="18" charset="0"/>
              <a:ea typeface="+mn-ea"/>
              <a:cs typeface="Times New Roman" panose="02020603050405020304" pitchFamily="18" charset="0"/>
            </a:endParaRPr>
          </a:p>
          <a:p>
            <a:pPr defTabSz="857707">
              <a:lnSpc>
                <a:spcPct val="150000"/>
              </a:lnSpc>
            </a:pPr>
            <a:r>
              <a:rPr lang="en-US" sz="1688"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spcAft>
                <a:spcPts val="938"/>
              </a:spcAft>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Tick: Kích hoạt khi thời gian đã định trôi qua.</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9218" name="Picture 2" descr="Using Timer in Visual Basic 2015">
            <a:extLst>
              <a:ext uri="{FF2B5EF4-FFF2-40B4-BE49-F238E27FC236}">
                <a16:creationId xmlns:a16="http://schemas.microsoft.com/office/drawing/2014/main" id="{EE642D19-4A44-01E8-A68C-A83CF2B03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17" y="1547872"/>
            <a:ext cx="3662780" cy="366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45921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0-#ppt_w/2"/>
                                          </p:val>
                                        </p:tav>
                                        <p:tav tm="100000">
                                          <p:val>
                                            <p:strVal val="#ppt_x"/>
                                          </p:val>
                                        </p:tav>
                                      </p:tavLst>
                                    </p:anim>
                                    <p:anim calcmode="lin" valueType="num">
                                      <p:cBhvr additive="base">
                                        <p:cTn id="8" dur="500" fill="hold"/>
                                        <p:tgtEl>
                                          <p:spTgt spid="9218"/>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9F8DD882-F949-E0FC-ACFF-081EBCDC020C}"/>
              </a:ext>
            </a:extLst>
          </p:cNvPr>
          <p:cNvSpPr txBox="1"/>
          <p:nvPr/>
        </p:nvSpPr>
        <p:spPr>
          <a:xfrm>
            <a:off x="643467" y="1188678"/>
            <a:ext cx="953491" cy="973961"/>
          </a:xfrm>
          <a:prstGeom prst="rect">
            <a:avLst/>
          </a:prstGeom>
          <a:noFill/>
        </p:spPr>
        <p:txBody>
          <a:bodyPr wrap="none" anchor="ctr">
            <a:noAutofit/>
          </a:bodyPr>
          <a:lstStyle/>
          <a:p>
            <a:pPr algn="ctr" defTabSz="1170315">
              <a:spcAft>
                <a:spcPts val="600"/>
              </a:spcAft>
            </a:pPr>
            <a:r>
              <a:rPr lang="en-US" altLang="zh-CN" sz="4479"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1.9</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CB85066D-396D-1A49-7342-48876F2B7555}"/>
              </a:ext>
            </a:extLst>
          </p:cNvPr>
          <p:cNvSpPr txBox="1"/>
          <p:nvPr/>
        </p:nvSpPr>
        <p:spPr>
          <a:xfrm>
            <a:off x="1219748" y="1248577"/>
            <a:ext cx="3655057" cy="854164"/>
          </a:xfrm>
          <a:prstGeom prst="rect">
            <a:avLst/>
          </a:prstGeom>
          <a:noFill/>
        </p:spPr>
        <p:txBody>
          <a:bodyPr wrap="none" lIns="466088" tIns="0" rIns="0" bIns="0" anchor="ctr" anchorCtr="0">
            <a:normAutofit/>
          </a:bodyPr>
          <a:lstStyle/>
          <a:p>
            <a:pPr defTabSz="1170315">
              <a:spcAft>
                <a:spcPts val="600"/>
              </a:spcAft>
            </a:pPr>
            <a:r>
              <a:rPr lang="en-US" altLang="zh-CN" sz="3840"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Group Box</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CABEC71F-1813-7A1F-A22F-39A56235FAF1}"/>
              </a:ext>
            </a:extLst>
          </p:cNvPr>
          <p:cNvSpPr txBox="1"/>
          <p:nvPr/>
        </p:nvSpPr>
        <p:spPr>
          <a:xfrm>
            <a:off x="848886" y="2923799"/>
            <a:ext cx="6163688" cy="2371691"/>
          </a:xfrm>
          <a:prstGeom prst="rect">
            <a:avLst/>
          </a:prstGeom>
          <a:noFill/>
        </p:spPr>
        <p:txBody>
          <a:bodyPr wrap="square">
            <a:spAutoFit/>
          </a:bodyPr>
          <a:lstStyle/>
          <a:p>
            <a:pPr defTabSz="923544">
              <a:lnSpc>
                <a:spcPct val="150000"/>
              </a:lnSpc>
            </a:pPr>
            <a:r>
              <a:rPr lang="en-US" sz="2020" kern="1200">
                <a:solidFill>
                  <a:schemeClr val="bg1"/>
                </a:solidFill>
                <a:latin typeface="Times New Roman" panose="02020603050405020304" pitchFamily="18" charset="0"/>
                <a:ea typeface="+mn-ea"/>
                <a:cs typeface="Times New Roman" panose="02020603050405020304" pitchFamily="18" charset="0"/>
              </a:rPr>
              <a:t>Chức năng: </a:t>
            </a:r>
            <a:endParaRPr lang="en-US" sz="2020" kern="1200">
              <a:solidFill>
                <a:schemeClr val="bg1"/>
              </a:solidFill>
              <a:latin typeface="Cambria" panose="02040503050406030204" pitchFamily="18" charset="0"/>
              <a:ea typeface="+mn-ea"/>
              <a:cs typeface="Times New Roman" panose="02020603050405020304" pitchFamily="18" charset="0"/>
            </a:endParaRPr>
          </a:p>
          <a:p>
            <a:pPr marL="346329" indent="-346329" defTabSz="923544">
              <a:lnSpc>
                <a:spcPct val="150000"/>
              </a:lnSpc>
              <a:buFont typeface="Courier New" panose="02070309020205020404" pitchFamily="49" charset="0"/>
              <a:buChar char="o"/>
            </a:pPr>
            <a:r>
              <a:rPr lang="en-US" sz="2020" kern="1200">
                <a:solidFill>
                  <a:schemeClr val="bg1"/>
                </a:solidFill>
                <a:latin typeface="Times New Roman" panose="02020603050405020304" pitchFamily="18" charset="0"/>
                <a:ea typeface="+mn-ea"/>
                <a:cs typeface="Times New Roman" panose="02020603050405020304" pitchFamily="18" charset="0"/>
              </a:rPr>
              <a:t>Groupbox là đối tượng điều khiển dùng để nhóm các đối tượng điều khiển khác lại với nhau</a:t>
            </a:r>
            <a:endParaRPr lang="en-US" sz="2020" kern="1200">
              <a:solidFill>
                <a:schemeClr val="bg1"/>
              </a:solidFill>
              <a:latin typeface="Cambria" panose="02040503050406030204" pitchFamily="18" charset="0"/>
              <a:ea typeface="+mn-ea"/>
              <a:cs typeface="Times New Roman" panose="02020603050405020304" pitchFamily="18" charset="0"/>
            </a:endParaRPr>
          </a:p>
          <a:p>
            <a:pPr defTabSz="923544">
              <a:lnSpc>
                <a:spcPct val="150000"/>
              </a:lnSpc>
            </a:pPr>
            <a:r>
              <a:rPr lang="en-US" sz="2020"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2020" kern="1200">
              <a:solidFill>
                <a:schemeClr val="bg1"/>
              </a:solidFill>
              <a:latin typeface="Cambria" panose="02040503050406030204" pitchFamily="18" charset="0"/>
              <a:ea typeface="+mn-ea"/>
              <a:cs typeface="Times New Roman" panose="02020603050405020304" pitchFamily="18" charset="0"/>
            </a:endParaRPr>
          </a:p>
          <a:p>
            <a:pPr marL="346329" indent="-346329" defTabSz="923544">
              <a:lnSpc>
                <a:spcPct val="150000"/>
              </a:lnSpc>
              <a:spcAft>
                <a:spcPts val="1010"/>
              </a:spcAft>
              <a:buFont typeface="Courier New" panose="02070309020205020404" pitchFamily="49" charset="0"/>
              <a:buChar char="o"/>
            </a:pPr>
            <a:r>
              <a:rPr lang="en-US" sz="2020" kern="1200">
                <a:solidFill>
                  <a:schemeClr val="bg1"/>
                </a:solidFill>
                <a:latin typeface="Times New Roman" panose="02020603050405020304" pitchFamily="18" charset="0"/>
                <a:ea typeface="+mn-ea"/>
                <a:cs typeface="Times New Roman" panose="02020603050405020304" pitchFamily="18" charset="0"/>
              </a:rPr>
              <a:t>Text: Tiêu đề của Groupbox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1266" name="Picture 2" descr="GroupBox In C#">
            <a:extLst>
              <a:ext uri="{FF2B5EF4-FFF2-40B4-BE49-F238E27FC236}">
                <a16:creationId xmlns:a16="http://schemas.microsoft.com/office/drawing/2014/main" id="{470D352C-7230-2D56-1268-51324C572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650" y="2923799"/>
            <a:ext cx="3824464" cy="274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657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200"/>
                                  </p:stCondLst>
                                  <p:childTnLst>
                                    <p:set>
                                      <p:cBhvr>
                                        <p:cTn id="19" dur="1" fill="hold">
                                          <p:stCondLst>
                                            <p:cond delay="0"/>
                                          </p:stCondLst>
                                        </p:cTn>
                                        <p:tgtEl>
                                          <p:spTgt spid="11266"/>
                                        </p:tgtEl>
                                        <p:attrNameLst>
                                          <p:attrName>style.visibility</p:attrName>
                                        </p:attrNameLst>
                                      </p:cBhvr>
                                      <p:to>
                                        <p:strVal val="visible"/>
                                      </p:to>
                                    </p:set>
                                    <p:anim calcmode="lin" valueType="num">
                                      <p:cBhvr additive="base">
                                        <p:cTn id="20" dur="500" fill="hold"/>
                                        <p:tgtEl>
                                          <p:spTgt spid="11266"/>
                                        </p:tgtEl>
                                        <p:attrNameLst>
                                          <p:attrName>ppt_x</p:attrName>
                                        </p:attrNameLst>
                                      </p:cBhvr>
                                      <p:tavLst>
                                        <p:tav tm="0">
                                          <p:val>
                                            <p:strVal val="1+#ppt_w/2"/>
                                          </p:val>
                                        </p:tav>
                                        <p:tav tm="100000">
                                          <p:val>
                                            <p:strVal val="#ppt_x"/>
                                          </p:val>
                                        </p:tav>
                                      </p:tavLst>
                                    </p:anim>
                                    <p:anim calcmode="lin" valueType="num">
                                      <p:cBhvr additive="base">
                                        <p:cTn id="21" dur="500" fill="hold"/>
                                        <p:tgtEl>
                                          <p:spTgt spid="112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58A783A-113E-6CC9-895C-F97CE36624AF}"/>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1.10</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CF1F8CE0-0734-76E2-B9BA-C82B5B2A06AF}"/>
              </a:ext>
            </a:extLst>
          </p:cNvPr>
          <p:cNvSpPr txBox="1"/>
          <p:nvPr/>
        </p:nvSpPr>
        <p:spPr>
          <a:xfrm>
            <a:off x="1401670" y="60012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Picture Box</a:t>
            </a:r>
          </a:p>
        </p:txBody>
      </p:sp>
      <p:sp>
        <p:nvSpPr>
          <p:cNvPr id="5" name="TextBox 4">
            <a:extLst>
              <a:ext uri="{FF2B5EF4-FFF2-40B4-BE49-F238E27FC236}">
                <a16:creationId xmlns:a16="http://schemas.microsoft.com/office/drawing/2014/main" id="{53DC2865-7652-841A-92DF-20F3FFBDF3F4}"/>
              </a:ext>
            </a:extLst>
          </p:cNvPr>
          <p:cNvSpPr txBox="1"/>
          <p:nvPr/>
        </p:nvSpPr>
        <p:spPr>
          <a:xfrm>
            <a:off x="603274" y="2036527"/>
            <a:ext cx="6094324" cy="326833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PictureBox là đối tượng điều khiển dùng để hiển thị hình ảnh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Image: Hình ảnh hiển thị trong PictureBox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SizeMode: Cách hình ảnh được hiển thị (Normal, StretchImage, AutoSize, CenterImage, Zoom).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2292" name="Picture 4" descr="Picture Box Control and the Visible Property">
            <a:extLst>
              <a:ext uri="{FF2B5EF4-FFF2-40B4-BE49-F238E27FC236}">
                <a16:creationId xmlns:a16="http://schemas.microsoft.com/office/drawing/2014/main" id="{80ED81EA-6976-58CD-CB81-0E78C137FD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056" b="94306" l="6641" r="93828">
                        <a14:foregroundMark x1="14141" y1="12778" x2="17578" y2="56944"/>
                        <a14:foregroundMark x1="17578" y1="56944" x2="18125" y2="59306"/>
                        <a14:foregroundMark x1="16016" y1="5972" x2="36563" y2="6528"/>
                        <a14:foregroundMark x1="36563" y1="6528" x2="62734" y2="5139"/>
                        <a14:foregroundMark x1="80000" y1="5694" x2="82656" y2="65417"/>
                        <a14:foregroundMark x1="82656" y1="65417" x2="83359" y2="68750"/>
                        <a14:foregroundMark x1="91719" y1="8611" x2="90703" y2="74306"/>
                        <a14:foregroundMark x1="80547" y1="86528" x2="40938" y2="88611"/>
                        <a14:foregroundMark x1="84844" y1="93056" x2="43906" y2="94444"/>
                        <a14:foregroundMark x1="81406" y1="81389" x2="81406" y2="81389"/>
                        <a14:foregroundMark x1="86328" y1="71111" x2="76406" y2="87083"/>
                        <a14:foregroundMark x1="90313" y1="94167" x2="75000" y2="94722"/>
                        <a14:foregroundMark x1="15781" y1="82639" x2="6797" y2="36806"/>
                        <a14:foregroundMark x1="6641" y1="12778" x2="41406" y2="3056"/>
                        <a14:foregroundMark x1="93828" y1="4167" x2="93828" y2="4167"/>
                      </a14:backgroundRemoval>
                    </a14:imgEffect>
                  </a14:imgLayer>
                </a14:imgProps>
              </a:ext>
              <a:ext uri="{28A0092B-C50C-407E-A947-70E740481C1C}">
                <a14:useLocalDpi xmlns:a14="http://schemas.microsoft.com/office/drawing/2010/main" val="0"/>
              </a:ext>
            </a:extLst>
          </a:blip>
          <a:srcRect/>
          <a:stretch>
            <a:fillRect/>
          </a:stretch>
        </p:blipFill>
        <p:spPr bwMode="auto">
          <a:xfrm>
            <a:off x="6370656" y="2150348"/>
            <a:ext cx="5953478" cy="341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78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13" presetClass="entr" presetSubtype="16" fill="hold" grpId="0" nodeType="withEffect">
                                  <p:stCondLst>
                                    <p:cond delay="200"/>
                                  </p:stCondLst>
                                  <p:childTnLst>
                                    <p:set>
                                      <p:cBhvr>
                                        <p:cTn id="14" dur="1" fill="hold">
                                          <p:stCondLst>
                                            <p:cond delay="0"/>
                                          </p:stCondLst>
                                        </p:cTn>
                                        <p:tgtEl>
                                          <p:spTgt spid="5"/>
                                        </p:tgtEl>
                                        <p:attrNameLst>
                                          <p:attrName>style.visibility</p:attrName>
                                        </p:attrNameLst>
                                      </p:cBhvr>
                                      <p:to>
                                        <p:strVal val="visible"/>
                                      </p:to>
                                    </p:set>
                                    <p:animEffect transition="in" filter="plus(in)">
                                      <p:cBhvr>
                                        <p:cTn id="15" dur="1200"/>
                                        <p:tgtEl>
                                          <p:spTgt spid="5"/>
                                        </p:tgtEl>
                                      </p:cBhvr>
                                    </p:animEffect>
                                  </p:childTnLst>
                                </p:cTn>
                              </p:par>
                              <p:par>
                                <p:cTn id="16" presetID="2" presetClass="entr" presetSubtype="2" fill="hold" nodeType="withEffect">
                                  <p:stCondLst>
                                    <p:cond delay="1000"/>
                                  </p:stCondLst>
                                  <p:childTnLst>
                                    <p:set>
                                      <p:cBhvr>
                                        <p:cTn id="17" dur="1" fill="hold">
                                          <p:stCondLst>
                                            <p:cond delay="0"/>
                                          </p:stCondLst>
                                        </p:cTn>
                                        <p:tgtEl>
                                          <p:spTgt spid="12292"/>
                                        </p:tgtEl>
                                        <p:attrNameLst>
                                          <p:attrName>style.visibility</p:attrName>
                                        </p:attrNameLst>
                                      </p:cBhvr>
                                      <p:to>
                                        <p:strVal val="visible"/>
                                      </p:to>
                                    </p:set>
                                    <p:anim calcmode="lin" valueType="num">
                                      <p:cBhvr additive="base">
                                        <p:cTn id="18" dur="500" fill="hold"/>
                                        <p:tgtEl>
                                          <p:spTgt spid="12292"/>
                                        </p:tgtEl>
                                        <p:attrNameLst>
                                          <p:attrName>ppt_x</p:attrName>
                                        </p:attrNameLst>
                                      </p:cBhvr>
                                      <p:tavLst>
                                        <p:tav tm="0">
                                          <p:val>
                                            <p:strVal val="1+#ppt_w/2"/>
                                          </p:val>
                                        </p:tav>
                                        <p:tav tm="100000">
                                          <p:val>
                                            <p:strVal val="#ppt_x"/>
                                          </p:val>
                                        </p:tav>
                                      </p:tavLst>
                                    </p:anim>
                                    <p:anim calcmode="lin" valueType="num">
                                      <p:cBhvr additive="base">
                                        <p:cTn id="19" dur="500" fill="hold"/>
                                        <p:tgtEl>
                                          <p:spTgt spid="122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F9101F-BF2A-B2B6-4BED-64E5746C35AE}"/>
              </a:ext>
            </a:extLst>
          </p:cNvPr>
          <p:cNvGrpSpPr/>
          <p:nvPr/>
        </p:nvGrpSpPr>
        <p:grpSpPr>
          <a:xfrm>
            <a:off x="643467" y="259550"/>
            <a:ext cx="4364696" cy="963001"/>
            <a:chOff x="643467" y="259550"/>
            <a:chExt cx="4364696" cy="963001"/>
          </a:xfrm>
        </p:grpSpPr>
        <p:sp>
          <p:nvSpPr>
            <p:cNvPr id="2" name="TextBox 37">
              <a:extLst>
                <a:ext uri="{FF2B5EF4-FFF2-40B4-BE49-F238E27FC236}">
                  <a16:creationId xmlns:a16="http://schemas.microsoft.com/office/drawing/2014/main" id="{7CDC337B-4F66-71BA-7FF0-6564B73D1DA9}"/>
                </a:ext>
              </a:extLst>
            </p:cNvPr>
            <p:cNvSpPr txBox="1"/>
            <p:nvPr/>
          </p:nvSpPr>
          <p:spPr>
            <a:xfrm>
              <a:off x="643467" y="259550"/>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0DB86EE6-BD54-D27C-C90B-2D18692DEABB}"/>
                </a:ext>
              </a:extLst>
            </p:cNvPr>
            <p:cNvSpPr txBox="1"/>
            <p:nvPr/>
          </p:nvSpPr>
          <p:spPr>
            <a:xfrm>
              <a:off x="1394238" y="318774"/>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NumericUpDown</a:t>
              </a:r>
              <a:endPar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grpSp>
      <p:sp>
        <p:nvSpPr>
          <p:cNvPr id="5" name="TextBox 4">
            <a:extLst>
              <a:ext uri="{FF2B5EF4-FFF2-40B4-BE49-F238E27FC236}">
                <a16:creationId xmlns:a16="http://schemas.microsoft.com/office/drawing/2014/main" id="{95454166-D912-9986-8D7D-A38B0B7718C3}"/>
              </a:ext>
            </a:extLst>
          </p:cNvPr>
          <p:cNvSpPr txBox="1"/>
          <p:nvPr/>
        </p:nvSpPr>
        <p:spPr>
          <a:xfrm>
            <a:off x="866671" y="1132912"/>
            <a:ext cx="6578530" cy="5443734"/>
          </a:xfrm>
          <a:prstGeom prst="rect">
            <a:avLst/>
          </a:prstGeom>
          <a:noFill/>
        </p:spPr>
        <p:txBody>
          <a:bodyPr wrap="square">
            <a:spAutoFit/>
          </a:bodyPr>
          <a:lstStyle/>
          <a:p>
            <a:pPr marR="0" lvl="0">
              <a:lnSpc>
                <a:spcPct val="150000"/>
              </a:lnSpc>
              <a:spcBef>
                <a:spcPts val="0"/>
              </a:spcBef>
              <a:spcAft>
                <a:spcPts val="0"/>
              </a:spcAft>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NumericUpDown là đối tượng điều khiển cho phép người dùng chọn một giá trị số bằng cách sử dụng các mũi tên tăng giảm hoặc nhập từ bàn phím.</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 Giá trị hiện tại</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Minimum: Giá trị nhỏ nhất có thể chọn</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Maximum: Giá trị lớn nhất có thể chọn</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DecimalPlaces: Số chữ số đằng sau dấu phẩy</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Increment: Giá trị tăng lên hoặc giảm xuống khi nhấp vào nút lên hoặc xuống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a:t>
            </a: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ự kiện thường dùng: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ValueChanged: Kích hoạt khi giá trị thay đổi</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3314" name="Picture 2" descr="NumericUpDown In C#">
            <a:extLst>
              <a:ext uri="{FF2B5EF4-FFF2-40B4-BE49-F238E27FC236}">
                <a16:creationId xmlns:a16="http://schemas.microsoft.com/office/drawing/2014/main" id="{DB953620-74A5-A439-370B-645BF27D7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8212" y="2495497"/>
            <a:ext cx="4305826" cy="233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64025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13314"/>
                                        </p:tgtEl>
                                        <p:attrNameLst>
                                          <p:attrName>style.visibility</p:attrName>
                                        </p:attrNameLst>
                                      </p:cBhvr>
                                      <p:to>
                                        <p:strVal val="visible"/>
                                      </p:to>
                                    </p:set>
                                    <p:anim calcmode="lin" valueType="num">
                                      <p:cBhvr additive="base">
                                        <p:cTn id="14" dur="500" fill="hold"/>
                                        <p:tgtEl>
                                          <p:spTgt spid="13314"/>
                                        </p:tgtEl>
                                        <p:attrNameLst>
                                          <p:attrName>ppt_x</p:attrName>
                                        </p:attrNameLst>
                                      </p:cBhvr>
                                      <p:tavLst>
                                        <p:tav tm="0">
                                          <p:val>
                                            <p:strVal val="1+#ppt_w/2"/>
                                          </p:val>
                                        </p:tav>
                                        <p:tav tm="100000">
                                          <p:val>
                                            <p:strVal val="#ppt_x"/>
                                          </p:val>
                                        </p:tav>
                                      </p:tavLst>
                                    </p:anim>
                                    <p:anim calcmode="lin" valueType="num">
                                      <p:cBhvr additive="base">
                                        <p:cTn id="15" dur="500" fill="hold"/>
                                        <p:tgtEl>
                                          <p:spTgt spid="13314"/>
                                        </p:tgtEl>
                                        <p:attrNameLst>
                                          <p:attrName>ppt_y</p:attrName>
                                        </p:attrNameLst>
                                      </p:cBhvr>
                                      <p:tavLst>
                                        <p:tav tm="0">
                                          <p:val>
                                            <p:strVal val="#ppt_y"/>
                                          </p:val>
                                        </p:tav>
                                        <p:tav tm="100000">
                                          <p:val>
                                            <p:strVal val="#ppt_y"/>
                                          </p:val>
                                        </p:tav>
                                      </p:tavLst>
                                    </p:anim>
                                  </p:childTnLst>
                                </p:cTn>
                              </p:par>
                              <p:par>
                                <p:cTn id="16" presetID="53" presetClass="entr" presetSubtype="528"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 calcmode="lin" valueType="num">
                                      <p:cBhvr>
                                        <p:cTn id="18"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0" dur="500"/>
                                        <p:tgtEl>
                                          <p:spTgt spid="5">
                                            <p:txEl>
                                              <p:pRg st="0" end="0"/>
                                            </p:txEl>
                                          </p:spTgt>
                                        </p:tgtEl>
                                      </p:cBhvr>
                                    </p:animEffect>
                                    <p:anim calcmode="lin" valueType="num">
                                      <p:cBhvr>
                                        <p:cTn id="21" dur="500" fill="hold"/>
                                        <p:tgtEl>
                                          <p:spTgt spid="5">
                                            <p:txEl>
                                              <p:pRg st="0" end="0"/>
                                            </p:txEl>
                                          </p:spTgt>
                                        </p:tgtEl>
                                        <p:attrNameLst>
                                          <p:attrName>ppt_x</p:attrName>
                                        </p:attrNameLst>
                                      </p:cBhvr>
                                      <p:tavLst>
                                        <p:tav tm="0">
                                          <p:val>
                                            <p:fltVal val="0.5"/>
                                          </p:val>
                                        </p:tav>
                                        <p:tav tm="100000">
                                          <p:val>
                                            <p:strVal val="#ppt_x"/>
                                          </p:val>
                                        </p:tav>
                                      </p:tavLst>
                                    </p:anim>
                                    <p:anim calcmode="lin" valueType="num">
                                      <p:cBhvr>
                                        <p:cTn id="22" dur="500" fill="hold"/>
                                        <p:tgtEl>
                                          <p:spTgt spid="5">
                                            <p:txEl>
                                              <p:pRg st="0" end="0"/>
                                            </p:txEl>
                                          </p:spTgt>
                                        </p:tgtEl>
                                        <p:attrNameLst>
                                          <p:attrName>ppt_y</p:attrName>
                                        </p:attrNameLst>
                                      </p:cBhvr>
                                      <p:tavLst>
                                        <p:tav tm="0">
                                          <p:val>
                                            <p:fltVal val="0.5"/>
                                          </p:val>
                                        </p:tav>
                                        <p:tav tm="100000">
                                          <p:val>
                                            <p:strVal val="#ppt_y"/>
                                          </p:val>
                                        </p:tav>
                                      </p:tavLst>
                                    </p:anim>
                                  </p:childTnLst>
                                </p:cTn>
                              </p:par>
                              <p:par>
                                <p:cTn id="23" presetID="53" presetClass="entr" presetSubtype="528" fill="hold" grpId="0" nodeType="withEffect">
                                  <p:stCondLst>
                                    <p:cond delay="200"/>
                                  </p:stCondLst>
                                  <p:childTnLst>
                                    <p:set>
                                      <p:cBhvr>
                                        <p:cTn id="24" dur="1" fill="hold">
                                          <p:stCondLst>
                                            <p:cond delay="0"/>
                                          </p:stCondLst>
                                        </p:cTn>
                                        <p:tgtEl>
                                          <p:spTgt spid="5">
                                            <p:txEl>
                                              <p:pRg st="1" end="1"/>
                                            </p:txEl>
                                          </p:spTgt>
                                        </p:tgtEl>
                                        <p:attrNameLst>
                                          <p:attrName>style.visibility</p:attrName>
                                        </p:attrNameLst>
                                      </p:cBhvr>
                                      <p:to>
                                        <p:strVal val="visible"/>
                                      </p:to>
                                    </p:set>
                                    <p:anim calcmode="lin" valueType="num">
                                      <p:cBhvr>
                                        <p:cTn id="25"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27" dur="500"/>
                                        <p:tgtEl>
                                          <p:spTgt spid="5">
                                            <p:txEl>
                                              <p:pRg st="1" end="1"/>
                                            </p:txEl>
                                          </p:spTgt>
                                        </p:tgtEl>
                                      </p:cBhvr>
                                    </p:animEffect>
                                    <p:anim calcmode="lin" valueType="num">
                                      <p:cBhvr>
                                        <p:cTn id="28" dur="500" fill="hold"/>
                                        <p:tgtEl>
                                          <p:spTgt spid="5">
                                            <p:txEl>
                                              <p:pRg st="1" end="1"/>
                                            </p:txEl>
                                          </p:spTgt>
                                        </p:tgtEl>
                                        <p:attrNameLst>
                                          <p:attrName>ppt_x</p:attrName>
                                        </p:attrNameLst>
                                      </p:cBhvr>
                                      <p:tavLst>
                                        <p:tav tm="0">
                                          <p:val>
                                            <p:fltVal val="0.5"/>
                                          </p:val>
                                        </p:tav>
                                        <p:tav tm="100000">
                                          <p:val>
                                            <p:strVal val="#ppt_x"/>
                                          </p:val>
                                        </p:tav>
                                      </p:tavLst>
                                    </p:anim>
                                    <p:anim calcmode="lin" valueType="num">
                                      <p:cBhvr>
                                        <p:cTn id="29" dur="500" fill="hold"/>
                                        <p:tgtEl>
                                          <p:spTgt spid="5">
                                            <p:txEl>
                                              <p:pRg st="1" end="1"/>
                                            </p:txEl>
                                          </p:spTgt>
                                        </p:tgtEl>
                                        <p:attrNameLst>
                                          <p:attrName>ppt_y</p:attrName>
                                        </p:attrNameLst>
                                      </p:cBhvr>
                                      <p:tavLst>
                                        <p:tav tm="0">
                                          <p:val>
                                            <p:fltVal val="0.5"/>
                                          </p:val>
                                        </p:tav>
                                        <p:tav tm="100000">
                                          <p:val>
                                            <p:strVal val="#ppt_y"/>
                                          </p:val>
                                        </p:tav>
                                      </p:tavLst>
                                    </p:anim>
                                  </p:childTnLst>
                                </p:cTn>
                              </p:par>
                              <p:par>
                                <p:cTn id="30" presetID="53" presetClass="entr" presetSubtype="528" fill="hold" grpId="0" nodeType="withEffect">
                                  <p:stCondLst>
                                    <p:cond delay="400"/>
                                  </p:stCondLst>
                                  <p:childTnLst>
                                    <p:set>
                                      <p:cBhvr>
                                        <p:cTn id="31" dur="1" fill="hold">
                                          <p:stCondLst>
                                            <p:cond delay="0"/>
                                          </p:stCondLst>
                                        </p:cTn>
                                        <p:tgtEl>
                                          <p:spTgt spid="5">
                                            <p:txEl>
                                              <p:pRg st="2" end="2"/>
                                            </p:txEl>
                                          </p:spTgt>
                                        </p:tgtEl>
                                        <p:attrNameLst>
                                          <p:attrName>style.visibility</p:attrName>
                                        </p:attrNameLst>
                                      </p:cBhvr>
                                      <p:to>
                                        <p:strVal val="visible"/>
                                      </p:to>
                                    </p:set>
                                    <p:anim calcmode="lin" valueType="num">
                                      <p:cBhvr>
                                        <p:cTn id="32"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33"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34" dur="500"/>
                                        <p:tgtEl>
                                          <p:spTgt spid="5">
                                            <p:txEl>
                                              <p:pRg st="2" end="2"/>
                                            </p:txEl>
                                          </p:spTgt>
                                        </p:tgtEl>
                                      </p:cBhvr>
                                    </p:animEffect>
                                    <p:anim calcmode="lin" valueType="num">
                                      <p:cBhvr>
                                        <p:cTn id="35" dur="500" fill="hold"/>
                                        <p:tgtEl>
                                          <p:spTgt spid="5">
                                            <p:txEl>
                                              <p:pRg st="2" end="2"/>
                                            </p:txEl>
                                          </p:spTgt>
                                        </p:tgtEl>
                                        <p:attrNameLst>
                                          <p:attrName>ppt_x</p:attrName>
                                        </p:attrNameLst>
                                      </p:cBhvr>
                                      <p:tavLst>
                                        <p:tav tm="0">
                                          <p:val>
                                            <p:fltVal val="0.5"/>
                                          </p:val>
                                        </p:tav>
                                        <p:tav tm="100000">
                                          <p:val>
                                            <p:strVal val="#ppt_x"/>
                                          </p:val>
                                        </p:tav>
                                      </p:tavLst>
                                    </p:anim>
                                    <p:anim calcmode="lin" valueType="num">
                                      <p:cBhvr>
                                        <p:cTn id="36" dur="500" fill="hold"/>
                                        <p:tgtEl>
                                          <p:spTgt spid="5">
                                            <p:txEl>
                                              <p:pRg st="2" end="2"/>
                                            </p:txEl>
                                          </p:spTgt>
                                        </p:tgtEl>
                                        <p:attrNameLst>
                                          <p:attrName>ppt_y</p:attrName>
                                        </p:attrNameLst>
                                      </p:cBhvr>
                                      <p:tavLst>
                                        <p:tav tm="0">
                                          <p:val>
                                            <p:fltVal val="0.5"/>
                                          </p:val>
                                        </p:tav>
                                        <p:tav tm="100000">
                                          <p:val>
                                            <p:strVal val="#ppt_y"/>
                                          </p:val>
                                        </p:tav>
                                      </p:tavLst>
                                    </p:anim>
                                  </p:childTnLst>
                                </p:cTn>
                              </p:par>
                              <p:par>
                                <p:cTn id="37" presetID="53" presetClass="entr" presetSubtype="528" fill="hold" grpId="0" nodeType="withEffect">
                                  <p:stCondLst>
                                    <p:cond delay="600"/>
                                  </p:stCondLst>
                                  <p:childTnLst>
                                    <p:set>
                                      <p:cBhvr>
                                        <p:cTn id="38" dur="1" fill="hold">
                                          <p:stCondLst>
                                            <p:cond delay="0"/>
                                          </p:stCondLst>
                                        </p:cTn>
                                        <p:tgtEl>
                                          <p:spTgt spid="5">
                                            <p:txEl>
                                              <p:pRg st="3" end="3"/>
                                            </p:txEl>
                                          </p:spTgt>
                                        </p:tgtEl>
                                        <p:attrNameLst>
                                          <p:attrName>style.visibility</p:attrName>
                                        </p:attrNameLst>
                                      </p:cBhvr>
                                      <p:to>
                                        <p:strVal val="visible"/>
                                      </p:to>
                                    </p:set>
                                    <p:anim calcmode="lin" valueType="num">
                                      <p:cBhvr>
                                        <p:cTn id="39"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40"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41" dur="500"/>
                                        <p:tgtEl>
                                          <p:spTgt spid="5">
                                            <p:txEl>
                                              <p:pRg st="3" end="3"/>
                                            </p:txEl>
                                          </p:spTgt>
                                        </p:tgtEl>
                                      </p:cBhvr>
                                    </p:animEffect>
                                    <p:anim calcmode="lin" valueType="num">
                                      <p:cBhvr>
                                        <p:cTn id="42" dur="500" fill="hold"/>
                                        <p:tgtEl>
                                          <p:spTgt spid="5">
                                            <p:txEl>
                                              <p:pRg st="3" end="3"/>
                                            </p:txEl>
                                          </p:spTgt>
                                        </p:tgtEl>
                                        <p:attrNameLst>
                                          <p:attrName>ppt_x</p:attrName>
                                        </p:attrNameLst>
                                      </p:cBhvr>
                                      <p:tavLst>
                                        <p:tav tm="0">
                                          <p:val>
                                            <p:fltVal val="0.5"/>
                                          </p:val>
                                        </p:tav>
                                        <p:tav tm="100000">
                                          <p:val>
                                            <p:strVal val="#ppt_x"/>
                                          </p:val>
                                        </p:tav>
                                      </p:tavLst>
                                    </p:anim>
                                    <p:anim calcmode="lin" valueType="num">
                                      <p:cBhvr>
                                        <p:cTn id="43" dur="500" fill="hold"/>
                                        <p:tgtEl>
                                          <p:spTgt spid="5">
                                            <p:txEl>
                                              <p:pRg st="3" end="3"/>
                                            </p:txEl>
                                          </p:spTgt>
                                        </p:tgtEl>
                                        <p:attrNameLst>
                                          <p:attrName>ppt_y</p:attrName>
                                        </p:attrNameLst>
                                      </p:cBhvr>
                                      <p:tavLst>
                                        <p:tav tm="0">
                                          <p:val>
                                            <p:fltVal val="0.5"/>
                                          </p:val>
                                        </p:tav>
                                        <p:tav tm="100000">
                                          <p:val>
                                            <p:strVal val="#ppt_y"/>
                                          </p:val>
                                        </p:tav>
                                      </p:tavLst>
                                    </p:anim>
                                  </p:childTnLst>
                                </p:cTn>
                              </p:par>
                              <p:par>
                                <p:cTn id="44" presetID="53" presetClass="entr" presetSubtype="528" fill="hold" grpId="0" nodeType="withEffect">
                                  <p:stCondLst>
                                    <p:cond delay="800"/>
                                  </p:stCondLst>
                                  <p:childTnLst>
                                    <p:set>
                                      <p:cBhvr>
                                        <p:cTn id="45" dur="1" fill="hold">
                                          <p:stCondLst>
                                            <p:cond delay="0"/>
                                          </p:stCondLst>
                                        </p:cTn>
                                        <p:tgtEl>
                                          <p:spTgt spid="5">
                                            <p:txEl>
                                              <p:pRg st="4" end="4"/>
                                            </p:txEl>
                                          </p:spTgt>
                                        </p:tgtEl>
                                        <p:attrNameLst>
                                          <p:attrName>style.visibility</p:attrName>
                                        </p:attrNameLst>
                                      </p:cBhvr>
                                      <p:to>
                                        <p:strVal val="visible"/>
                                      </p:to>
                                    </p:set>
                                    <p:anim calcmode="lin" valueType="num">
                                      <p:cBhvr>
                                        <p:cTn id="46"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47"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48" dur="500"/>
                                        <p:tgtEl>
                                          <p:spTgt spid="5">
                                            <p:txEl>
                                              <p:pRg st="4" end="4"/>
                                            </p:txEl>
                                          </p:spTgt>
                                        </p:tgtEl>
                                      </p:cBhvr>
                                    </p:animEffect>
                                    <p:anim calcmode="lin" valueType="num">
                                      <p:cBhvr>
                                        <p:cTn id="49" dur="500" fill="hold"/>
                                        <p:tgtEl>
                                          <p:spTgt spid="5">
                                            <p:txEl>
                                              <p:pRg st="4" end="4"/>
                                            </p:txEl>
                                          </p:spTgt>
                                        </p:tgtEl>
                                        <p:attrNameLst>
                                          <p:attrName>ppt_x</p:attrName>
                                        </p:attrNameLst>
                                      </p:cBhvr>
                                      <p:tavLst>
                                        <p:tav tm="0">
                                          <p:val>
                                            <p:fltVal val="0.5"/>
                                          </p:val>
                                        </p:tav>
                                        <p:tav tm="100000">
                                          <p:val>
                                            <p:strVal val="#ppt_x"/>
                                          </p:val>
                                        </p:tav>
                                      </p:tavLst>
                                    </p:anim>
                                    <p:anim calcmode="lin" valueType="num">
                                      <p:cBhvr>
                                        <p:cTn id="50" dur="500" fill="hold"/>
                                        <p:tgtEl>
                                          <p:spTgt spid="5">
                                            <p:txEl>
                                              <p:pRg st="4" end="4"/>
                                            </p:txEl>
                                          </p:spTgt>
                                        </p:tgtEl>
                                        <p:attrNameLst>
                                          <p:attrName>ppt_y</p:attrName>
                                        </p:attrNameLst>
                                      </p:cBhvr>
                                      <p:tavLst>
                                        <p:tav tm="0">
                                          <p:val>
                                            <p:fltVal val="0.5"/>
                                          </p:val>
                                        </p:tav>
                                        <p:tav tm="100000">
                                          <p:val>
                                            <p:strVal val="#ppt_y"/>
                                          </p:val>
                                        </p:tav>
                                      </p:tavLst>
                                    </p:anim>
                                  </p:childTnLst>
                                </p:cTn>
                              </p:par>
                              <p:par>
                                <p:cTn id="51" presetID="53" presetClass="entr" presetSubtype="528" fill="hold" grpId="0" nodeType="withEffect">
                                  <p:stCondLst>
                                    <p:cond delay="1000"/>
                                  </p:stCondLst>
                                  <p:childTnLst>
                                    <p:set>
                                      <p:cBhvr>
                                        <p:cTn id="52" dur="1" fill="hold">
                                          <p:stCondLst>
                                            <p:cond delay="0"/>
                                          </p:stCondLst>
                                        </p:cTn>
                                        <p:tgtEl>
                                          <p:spTgt spid="5">
                                            <p:txEl>
                                              <p:pRg st="5" end="5"/>
                                            </p:txEl>
                                          </p:spTgt>
                                        </p:tgtEl>
                                        <p:attrNameLst>
                                          <p:attrName>style.visibility</p:attrName>
                                        </p:attrNameLst>
                                      </p:cBhvr>
                                      <p:to>
                                        <p:strVal val="visible"/>
                                      </p:to>
                                    </p:set>
                                    <p:anim calcmode="lin" valueType="num">
                                      <p:cBhvr>
                                        <p:cTn id="53"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54"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55" dur="500"/>
                                        <p:tgtEl>
                                          <p:spTgt spid="5">
                                            <p:txEl>
                                              <p:pRg st="5" end="5"/>
                                            </p:txEl>
                                          </p:spTgt>
                                        </p:tgtEl>
                                      </p:cBhvr>
                                    </p:animEffect>
                                    <p:anim calcmode="lin" valueType="num">
                                      <p:cBhvr>
                                        <p:cTn id="56" dur="500" fill="hold"/>
                                        <p:tgtEl>
                                          <p:spTgt spid="5">
                                            <p:txEl>
                                              <p:pRg st="5" end="5"/>
                                            </p:txEl>
                                          </p:spTgt>
                                        </p:tgtEl>
                                        <p:attrNameLst>
                                          <p:attrName>ppt_x</p:attrName>
                                        </p:attrNameLst>
                                      </p:cBhvr>
                                      <p:tavLst>
                                        <p:tav tm="0">
                                          <p:val>
                                            <p:fltVal val="0.5"/>
                                          </p:val>
                                        </p:tav>
                                        <p:tav tm="100000">
                                          <p:val>
                                            <p:strVal val="#ppt_x"/>
                                          </p:val>
                                        </p:tav>
                                      </p:tavLst>
                                    </p:anim>
                                    <p:anim calcmode="lin" valueType="num">
                                      <p:cBhvr>
                                        <p:cTn id="57" dur="500" fill="hold"/>
                                        <p:tgtEl>
                                          <p:spTgt spid="5">
                                            <p:txEl>
                                              <p:pRg st="5" end="5"/>
                                            </p:txEl>
                                          </p:spTgt>
                                        </p:tgtEl>
                                        <p:attrNameLst>
                                          <p:attrName>ppt_y</p:attrName>
                                        </p:attrNameLst>
                                      </p:cBhvr>
                                      <p:tavLst>
                                        <p:tav tm="0">
                                          <p:val>
                                            <p:fltVal val="0.5"/>
                                          </p:val>
                                        </p:tav>
                                        <p:tav tm="100000">
                                          <p:val>
                                            <p:strVal val="#ppt_y"/>
                                          </p:val>
                                        </p:tav>
                                      </p:tavLst>
                                    </p:anim>
                                  </p:childTnLst>
                                </p:cTn>
                              </p:par>
                              <p:par>
                                <p:cTn id="58" presetID="53" presetClass="entr" presetSubtype="528" fill="hold" grpId="0" nodeType="withEffect">
                                  <p:stCondLst>
                                    <p:cond delay="1200"/>
                                  </p:stCondLst>
                                  <p:childTnLst>
                                    <p:set>
                                      <p:cBhvr>
                                        <p:cTn id="59" dur="1" fill="hold">
                                          <p:stCondLst>
                                            <p:cond delay="0"/>
                                          </p:stCondLst>
                                        </p:cTn>
                                        <p:tgtEl>
                                          <p:spTgt spid="5">
                                            <p:txEl>
                                              <p:pRg st="6" end="6"/>
                                            </p:txEl>
                                          </p:spTgt>
                                        </p:tgtEl>
                                        <p:attrNameLst>
                                          <p:attrName>style.visibility</p:attrName>
                                        </p:attrNameLst>
                                      </p:cBhvr>
                                      <p:to>
                                        <p:strVal val="visible"/>
                                      </p:to>
                                    </p:set>
                                    <p:anim calcmode="lin" valueType="num">
                                      <p:cBhvr>
                                        <p:cTn id="60"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61"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62" dur="500"/>
                                        <p:tgtEl>
                                          <p:spTgt spid="5">
                                            <p:txEl>
                                              <p:pRg st="6" end="6"/>
                                            </p:txEl>
                                          </p:spTgt>
                                        </p:tgtEl>
                                      </p:cBhvr>
                                    </p:animEffect>
                                    <p:anim calcmode="lin" valueType="num">
                                      <p:cBhvr>
                                        <p:cTn id="63" dur="500" fill="hold"/>
                                        <p:tgtEl>
                                          <p:spTgt spid="5">
                                            <p:txEl>
                                              <p:pRg st="6" end="6"/>
                                            </p:txEl>
                                          </p:spTgt>
                                        </p:tgtEl>
                                        <p:attrNameLst>
                                          <p:attrName>ppt_x</p:attrName>
                                        </p:attrNameLst>
                                      </p:cBhvr>
                                      <p:tavLst>
                                        <p:tav tm="0">
                                          <p:val>
                                            <p:fltVal val="0.5"/>
                                          </p:val>
                                        </p:tav>
                                        <p:tav tm="100000">
                                          <p:val>
                                            <p:strVal val="#ppt_x"/>
                                          </p:val>
                                        </p:tav>
                                      </p:tavLst>
                                    </p:anim>
                                    <p:anim calcmode="lin" valueType="num">
                                      <p:cBhvr>
                                        <p:cTn id="64" dur="500" fill="hold"/>
                                        <p:tgtEl>
                                          <p:spTgt spid="5">
                                            <p:txEl>
                                              <p:pRg st="6" end="6"/>
                                            </p:txEl>
                                          </p:spTgt>
                                        </p:tgtEl>
                                        <p:attrNameLst>
                                          <p:attrName>ppt_y</p:attrName>
                                        </p:attrNameLst>
                                      </p:cBhvr>
                                      <p:tavLst>
                                        <p:tav tm="0">
                                          <p:val>
                                            <p:fltVal val="0.5"/>
                                          </p:val>
                                        </p:tav>
                                        <p:tav tm="100000">
                                          <p:val>
                                            <p:strVal val="#ppt_y"/>
                                          </p:val>
                                        </p:tav>
                                      </p:tavLst>
                                    </p:anim>
                                  </p:childTnLst>
                                </p:cTn>
                              </p:par>
                              <p:par>
                                <p:cTn id="65" presetID="53" presetClass="entr" presetSubtype="528" fill="hold" grpId="0" nodeType="withEffect">
                                  <p:stCondLst>
                                    <p:cond delay="1400"/>
                                  </p:stCondLst>
                                  <p:childTnLst>
                                    <p:set>
                                      <p:cBhvr>
                                        <p:cTn id="66" dur="1" fill="hold">
                                          <p:stCondLst>
                                            <p:cond delay="0"/>
                                          </p:stCondLst>
                                        </p:cTn>
                                        <p:tgtEl>
                                          <p:spTgt spid="5">
                                            <p:txEl>
                                              <p:pRg st="7" end="7"/>
                                            </p:txEl>
                                          </p:spTgt>
                                        </p:tgtEl>
                                        <p:attrNameLst>
                                          <p:attrName>style.visibility</p:attrName>
                                        </p:attrNameLst>
                                      </p:cBhvr>
                                      <p:to>
                                        <p:strVal val="visible"/>
                                      </p:to>
                                    </p:set>
                                    <p:anim calcmode="lin" valueType="num">
                                      <p:cBhvr>
                                        <p:cTn id="67"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68"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69" dur="500"/>
                                        <p:tgtEl>
                                          <p:spTgt spid="5">
                                            <p:txEl>
                                              <p:pRg st="7" end="7"/>
                                            </p:txEl>
                                          </p:spTgt>
                                        </p:tgtEl>
                                      </p:cBhvr>
                                    </p:animEffect>
                                    <p:anim calcmode="lin" valueType="num">
                                      <p:cBhvr>
                                        <p:cTn id="70" dur="500" fill="hold"/>
                                        <p:tgtEl>
                                          <p:spTgt spid="5">
                                            <p:txEl>
                                              <p:pRg st="7" end="7"/>
                                            </p:txEl>
                                          </p:spTgt>
                                        </p:tgtEl>
                                        <p:attrNameLst>
                                          <p:attrName>ppt_x</p:attrName>
                                        </p:attrNameLst>
                                      </p:cBhvr>
                                      <p:tavLst>
                                        <p:tav tm="0">
                                          <p:val>
                                            <p:fltVal val="0.5"/>
                                          </p:val>
                                        </p:tav>
                                        <p:tav tm="100000">
                                          <p:val>
                                            <p:strVal val="#ppt_x"/>
                                          </p:val>
                                        </p:tav>
                                      </p:tavLst>
                                    </p:anim>
                                    <p:anim calcmode="lin" valueType="num">
                                      <p:cBhvr>
                                        <p:cTn id="71" dur="500" fill="hold"/>
                                        <p:tgtEl>
                                          <p:spTgt spid="5">
                                            <p:txEl>
                                              <p:pRg st="7" end="7"/>
                                            </p:txEl>
                                          </p:spTgt>
                                        </p:tgtEl>
                                        <p:attrNameLst>
                                          <p:attrName>ppt_y</p:attrName>
                                        </p:attrNameLst>
                                      </p:cBhvr>
                                      <p:tavLst>
                                        <p:tav tm="0">
                                          <p:val>
                                            <p:fltVal val="0.5"/>
                                          </p:val>
                                        </p:tav>
                                        <p:tav tm="100000">
                                          <p:val>
                                            <p:strVal val="#ppt_y"/>
                                          </p:val>
                                        </p:tav>
                                      </p:tavLst>
                                    </p:anim>
                                  </p:childTnLst>
                                </p:cTn>
                              </p:par>
                              <p:par>
                                <p:cTn id="72" presetID="53" presetClass="entr" presetSubtype="528" fill="hold" grpId="0" nodeType="withEffect">
                                  <p:stCondLst>
                                    <p:cond delay="1600"/>
                                  </p:stCondLst>
                                  <p:childTnLst>
                                    <p:set>
                                      <p:cBhvr>
                                        <p:cTn id="73" dur="1" fill="hold">
                                          <p:stCondLst>
                                            <p:cond delay="0"/>
                                          </p:stCondLst>
                                        </p:cTn>
                                        <p:tgtEl>
                                          <p:spTgt spid="5">
                                            <p:txEl>
                                              <p:pRg st="8" end="8"/>
                                            </p:txEl>
                                          </p:spTgt>
                                        </p:tgtEl>
                                        <p:attrNameLst>
                                          <p:attrName>style.visibility</p:attrName>
                                        </p:attrNameLst>
                                      </p:cBhvr>
                                      <p:to>
                                        <p:strVal val="visible"/>
                                      </p:to>
                                    </p:set>
                                    <p:anim calcmode="lin" valueType="num">
                                      <p:cBhvr>
                                        <p:cTn id="74"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75"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76" dur="500"/>
                                        <p:tgtEl>
                                          <p:spTgt spid="5">
                                            <p:txEl>
                                              <p:pRg st="8" end="8"/>
                                            </p:txEl>
                                          </p:spTgt>
                                        </p:tgtEl>
                                      </p:cBhvr>
                                    </p:animEffect>
                                    <p:anim calcmode="lin" valueType="num">
                                      <p:cBhvr>
                                        <p:cTn id="77" dur="500" fill="hold"/>
                                        <p:tgtEl>
                                          <p:spTgt spid="5">
                                            <p:txEl>
                                              <p:pRg st="8" end="8"/>
                                            </p:txEl>
                                          </p:spTgt>
                                        </p:tgtEl>
                                        <p:attrNameLst>
                                          <p:attrName>ppt_x</p:attrName>
                                        </p:attrNameLst>
                                      </p:cBhvr>
                                      <p:tavLst>
                                        <p:tav tm="0">
                                          <p:val>
                                            <p:fltVal val="0.5"/>
                                          </p:val>
                                        </p:tav>
                                        <p:tav tm="100000">
                                          <p:val>
                                            <p:strVal val="#ppt_x"/>
                                          </p:val>
                                        </p:tav>
                                      </p:tavLst>
                                    </p:anim>
                                    <p:anim calcmode="lin" valueType="num">
                                      <p:cBhvr>
                                        <p:cTn id="78" dur="500" fill="hold"/>
                                        <p:tgtEl>
                                          <p:spTgt spid="5">
                                            <p:txEl>
                                              <p:pRg st="8" end="8"/>
                                            </p:txEl>
                                          </p:spTgt>
                                        </p:tgtEl>
                                        <p:attrNameLst>
                                          <p:attrName>ppt_y</p:attrName>
                                        </p:attrNameLst>
                                      </p:cBhvr>
                                      <p:tavLst>
                                        <p:tav tm="0">
                                          <p:val>
                                            <p:fltVal val="0.5"/>
                                          </p:val>
                                        </p:tav>
                                        <p:tav tm="100000">
                                          <p:val>
                                            <p:strVal val="#ppt_y"/>
                                          </p:val>
                                        </p:tav>
                                      </p:tavLst>
                                    </p:anim>
                                  </p:childTnLst>
                                </p:cTn>
                              </p:par>
                              <p:par>
                                <p:cTn id="79" presetID="53" presetClass="entr" presetSubtype="528" fill="hold" grpId="0" nodeType="withEffect">
                                  <p:stCondLst>
                                    <p:cond delay="1800"/>
                                  </p:stCondLst>
                                  <p:childTnLst>
                                    <p:set>
                                      <p:cBhvr>
                                        <p:cTn id="80" dur="1" fill="hold">
                                          <p:stCondLst>
                                            <p:cond delay="0"/>
                                          </p:stCondLst>
                                        </p:cTn>
                                        <p:tgtEl>
                                          <p:spTgt spid="5">
                                            <p:txEl>
                                              <p:pRg st="9" end="9"/>
                                            </p:txEl>
                                          </p:spTgt>
                                        </p:tgtEl>
                                        <p:attrNameLst>
                                          <p:attrName>style.visibility</p:attrName>
                                        </p:attrNameLst>
                                      </p:cBhvr>
                                      <p:to>
                                        <p:strVal val="visible"/>
                                      </p:to>
                                    </p:set>
                                    <p:anim calcmode="lin" valueType="num">
                                      <p:cBhvr>
                                        <p:cTn id="81"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82" dur="500" fill="hold"/>
                                        <p:tgtEl>
                                          <p:spTgt spid="5">
                                            <p:txEl>
                                              <p:pRg st="9" end="9"/>
                                            </p:txEl>
                                          </p:spTgt>
                                        </p:tgtEl>
                                        <p:attrNameLst>
                                          <p:attrName>ppt_h</p:attrName>
                                        </p:attrNameLst>
                                      </p:cBhvr>
                                      <p:tavLst>
                                        <p:tav tm="0">
                                          <p:val>
                                            <p:fltVal val="0"/>
                                          </p:val>
                                        </p:tav>
                                        <p:tav tm="100000">
                                          <p:val>
                                            <p:strVal val="#ppt_h"/>
                                          </p:val>
                                        </p:tav>
                                      </p:tavLst>
                                    </p:anim>
                                    <p:animEffect transition="in" filter="fade">
                                      <p:cBhvr>
                                        <p:cTn id="83" dur="500"/>
                                        <p:tgtEl>
                                          <p:spTgt spid="5">
                                            <p:txEl>
                                              <p:pRg st="9" end="9"/>
                                            </p:txEl>
                                          </p:spTgt>
                                        </p:tgtEl>
                                      </p:cBhvr>
                                    </p:animEffect>
                                    <p:anim calcmode="lin" valueType="num">
                                      <p:cBhvr>
                                        <p:cTn id="84" dur="500" fill="hold"/>
                                        <p:tgtEl>
                                          <p:spTgt spid="5">
                                            <p:txEl>
                                              <p:pRg st="9" end="9"/>
                                            </p:txEl>
                                          </p:spTgt>
                                        </p:tgtEl>
                                        <p:attrNameLst>
                                          <p:attrName>ppt_x</p:attrName>
                                        </p:attrNameLst>
                                      </p:cBhvr>
                                      <p:tavLst>
                                        <p:tav tm="0">
                                          <p:val>
                                            <p:fltVal val="0.5"/>
                                          </p:val>
                                        </p:tav>
                                        <p:tav tm="100000">
                                          <p:val>
                                            <p:strVal val="#ppt_x"/>
                                          </p:val>
                                        </p:tav>
                                      </p:tavLst>
                                    </p:anim>
                                    <p:anim calcmode="lin" valueType="num">
                                      <p:cBhvr>
                                        <p:cTn id="85" dur="500" fill="hold"/>
                                        <p:tgtEl>
                                          <p:spTgt spid="5">
                                            <p:txEl>
                                              <p:pRg st="9" end="9"/>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9000" r="-19000"/>
          </a:stretch>
        </a:blip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50F3C4F-913B-4464-2025-8D6A649E2E6F}"/>
              </a:ext>
            </a:extLst>
          </p:cNvPr>
          <p:cNvSpPr txBox="1"/>
          <p:nvPr/>
        </p:nvSpPr>
        <p:spPr>
          <a:xfrm>
            <a:off x="643467" y="259550"/>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7B48A35C-5DBE-24DC-A05B-9ECFF1535485}"/>
              </a:ext>
            </a:extLst>
          </p:cNvPr>
          <p:cNvSpPr txBox="1"/>
          <p:nvPr/>
        </p:nvSpPr>
        <p:spPr>
          <a:xfrm>
            <a:off x="1384713" y="323224"/>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DateTimePicker</a:t>
            </a:r>
            <a:endPar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6121B074-037F-8E9F-D812-664BDBDF4EA8}"/>
              </a:ext>
            </a:extLst>
          </p:cNvPr>
          <p:cNvSpPr txBox="1"/>
          <p:nvPr/>
        </p:nvSpPr>
        <p:spPr>
          <a:xfrm>
            <a:off x="643467" y="2025667"/>
            <a:ext cx="6094324" cy="2806666"/>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DateTimePicker là đối tượng điều khiển cho phép người dùng chọn ngày và giờ</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 Ngày và giờ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Format: Định dạng hiển thị</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4338" name="Picture 2" descr="VB.Net - DateTimePicker Control">
            <a:extLst>
              <a:ext uri="{FF2B5EF4-FFF2-40B4-BE49-F238E27FC236}">
                <a16:creationId xmlns:a16="http://schemas.microsoft.com/office/drawing/2014/main" id="{8768F8A0-D053-2ABE-1867-6984C643D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507" y="2142968"/>
            <a:ext cx="546735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439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365DB044-B006-A9D3-12EE-1D18129FBDDF}"/>
              </a:ext>
            </a:extLst>
          </p:cNvPr>
          <p:cNvSpPr txBox="1"/>
          <p:nvPr/>
        </p:nvSpPr>
        <p:spPr>
          <a:xfrm>
            <a:off x="1571026"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A6BA9C56-816B-613B-312F-3CF030C687CC}"/>
              </a:ext>
            </a:extLst>
          </p:cNvPr>
          <p:cNvSpPr txBox="1"/>
          <p:nvPr/>
        </p:nvSpPr>
        <p:spPr>
          <a:xfrm>
            <a:off x="2050839"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MenuStrip</a:t>
            </a:r>
            <a:endPar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0E183A14-FDBB-32AF-26B9-3267F511BC29}"/>
              </a:ext>
            </a:extLst>
          </p:cNvPr>
          <p:cNvSpPr txBox="1"/>
          <p:nvPr/>
        </p:nvSpPr>
        <p:spPr>
          <a:xfrm>
            <a:off x="1509302" y="1504261"/>
            <a:ext cx="8940984" cy="1421671"/>
          </a:xfrm>
          <a:prstGeom prst="rect">
            <a:avLst/>
          </a:prstGeom>
          <a:noFill/>
        </p:spPr>
        <p:txBody>
          <a:bodyPr wrap="square">
            <a:spAutoFit/>
          </a:bodyPr>
          <a:lstStyle/>
          <a:p>
            <a:pPr defTabSz="768096">
              <a:lnSpc>
                <a:spcPct val="150000"/>
              </a:lnSpc>
            </a:pPr>
            <a:r>
              <a:rPr lang="en-US" sz="2000" kern="1200" dirty="0" err="1">
                <a:solidFill>
                  <a:schemeClr val="bg1"/>
                </a:solidFill>
                <a:latin typeface="Times New Roman" panose="02020603050405020304" pitchFamily="18" charset="0"/>
                <a:ea typeface="+mn-ea"/>
                <a:cs typeface="Times New Roman" panose="02020603050405020304" pitchFamily="18" charset="0"/>
              </a:rPr>
              <a:t>Chức</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năng</a:t>
            </a:r>
            <a:r>
              <a:rPr lang="en-US" sz="2000" kern="1200" dirty="0">
                <a:solidFill>
                  <a:schemeClr val="bg1"/>
                </a:solidFill>
                <a:latin typeface="Times New Roman" panose="02020603050405020304" pitchFamily="18" charset="0"/>
                <a:ea typeface="+mn-ea"/>
                <a:cs typeface="Times New Roman" panose="02020603050405020304" pitchFamily="18" charset="0"/>
              </a:rPr>
              <a:t>: </a:t>
            </a:r>
            <a:endParaRPr lang="en-US" sz="2000" kern="1200" dirty="0">
              <a:solidFill>
                <a:schemeClr val="bg1"/>
              </a:solidFill>
              <a:latin typeface="Cambria" panose="02040503050406030204" pitchFamily="18" charset="0"/>
              <a:ea typeface="+mn-ea"/>
              <a:cs typeface="Times New Roman" panose="02020603050405020304" pitchFamily="18" charset="0"/>
            </a:endParaRPr>
          </a:p>
          <a:p>
            <a:pPr marL="288036" indent="-288036" defTabSz="768096">
              <a:lnSpc>
                <a:spcPct val="150000"/>
              </a:lnSpc>
              <a:spcAft>
                <a:spcPts val="840"/>
              </a:spcAft>
              <a:buFont typeface="Courier New" panose="02070309020205020404" pitchFamily="49" charset="0"/>
              <a:buChar char="o"/>
            </a:pPr>
            <a:r>
              <a:rPr lang="en-US" sz="2000" kern="1200" dirty="0" err="1">
                <a:solidFill>
                  <a:schemeClr val="bg1"/>
                </a:solidFill>
                <a:latin typeface="Times New Roman" panose="02020603050405020304" pitchFamily="18" charset="0"/>
                <a:ea typeface="+mn-ea"/>
                <a:cs typeface="Times New Roman" panose="02020603050405020304" pitchFamily="18" charset="0"/>
              </a:rPr>
              <a:t>MenuStrip</a:t>
            </a:r>
            <a:r>
              <a:rPr lang="en-US" sz="2000" kern="1200" dirty="0">
                <a:solidFill>
                  <a:schemeClr val="bg1"/>
                </a:solidFill>
                <a:latin typeface="Times New Roman" panose="02020603050405020304" pitchFamily="18" charset="0"/>
                <a:ea typeface="+mn-ea"/>
                <a:cs typeface="Times New Roman" panose="02020603050405020304" pitchFamily="18" charset="0"/>
              </a:rPr>
              <a:t> là </a:t>
            </a:r>
            <a:r>
              <a:rPr lang="en-US" sz="2000" kern="1200" dirty="0" err="1">
                <a:solidFill>
                  <a:schemeClr val="bg1"/>
                </a:solidFill>
                <a:latin typeface="Times New Roman" panose="02020603050405020304" pitchFamily="18" charset="0"/>
                <a:ea typeface="+mn-ea"/>
                <a:cs typeface="Times New Roman" panose="02020603050405020304" pitchFamily="18" charset="0"/>
              </a:rPr>
              <a:t>đối</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tượng</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điều</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khiển</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dùng</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để</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tạo</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các</a:t>
            </a:r>
            <a:r>
              <a:rPr lang="en-US" sz="2000" kern="1200" dirty="0">
                <a:solidFill>
                  <a:schemeClr val="bg1"/>
                </a:solidFill>
                <a:latin typeface="Times New Roman" panose="02020603050405020304" pitchFamily="18" charset="0"/>
                <a:ea typeface="+mn-ea"/>
                <a:cs typeface="Times New Roman" panose="02020603050405020304" pitchFamily="18" charset="0"/>
              </a:rPr>
              <a:t> menu </a:t>
            </a:r>
            <a:r>
              <a:rPr lang="en-US" sz="2000" kern="1200" dirty="0" err="1">
                <a:solidFill>
                  <a:schemeClr val="bg1"/>
                </a:solidFill>
                <a:latin typeface="Times New Roman" panose="02020603050405020304" pitchFamily="18" charset="0"/>
                <a:ea typeface="+mn-ea"/>
                <a:cs typeface="Times New Roman" panose="02020603050405020304" pitchFamily="18" charset="0"/>
              </a:rPr>
              <a:t>thả</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xuống</a:t>
            </a:r>
            <a:r>
              <a:rPr lang="en-US" sz="2000" kern="1200" dirty="0">
                <a:solidFill>
                  <a:schemeClr val="bg1"/>
                </a:solidFill>
                <a:latin typeface="Times New Roman" panose="02020603050405020304" pitchFamily="18" charset="0"/>
                <a:ea typeface="+mn-ea"/>
                <a:cs typeface="Times New Roman" panose="02020603050405020304" pitchFamily="18" charset="0"/>
              </a:rPr>
              <a:t> (dropdown) trong </a:t>
            </a:r>
            <a:r>
              <a:rPr lang="en-US" sz="2000" kern="1200" dirty="0" err="1">
                <a:solidFill>
                  <a:schemeClr val="bg1"/>
                </a:solidFill>
                <a:latin typeface="Times New Roman" panose="02020603050405020304" pitchFamily="18" charset="0"/>
                <a:ea typeface="+mn-ea"/>
                <a:cs typeface="Times New Roman" panose="02020603050405020304" pitchFamily="18" charset="0"/>
              </a:rPr>
              <a:t>ứng</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dụng</a:t>
            </a:r>
            <a:r>
              <a:rPr lang="en-US" sz="2000" kern="1200" dirty="0">
                <a:solidFill>
                  <a:schemeClr val="bg1"/>
                </a:solidFill>
                <a:latin typeface="Times New Roman" panose="02020603050405020304" pitchFamily="18" charset="0"/>
                <a:ea typeface="+mn-ea"/>
                <a:cs typeface="Times New Roman" panose="02020603050405020304" pitchFamily="18" charset="0"/>
              </a:rPr>
              <a:t>.</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5362" name="Picture 2" descr="VB.Net - MenuStrip Control">
            <a:extLst>
              <a:ext uri="{FF2B5EF4-FFF2-40B4-BE49-F238E27FC236}">
                <a16:creationId xmlns:a16="http://schemas.microsoft.com/office/drawing/2014/main" id="{BBCB3FD1-6B0F-B467-D96A-5CA3A91E8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6881" y="2701421"/>
            <a:ext cx="4555817" cy="351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6327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DA4089A-D183-A735-4B67-222025CA42F7}"/>
              </a:ext>
            </a:extLst>
          </p:cNvPr>
          <p:cNvSpPr txBox="1"/>
          <p:nvPr/>
        </p:nvSpPr>
        <p:spPr>
          <a:xfrm>
            <a:off x="1008318"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1B9ED902-1AB3-27CC-C65E-622EEC74E88A}"/>
              </a:ext>
            </a:extLst>
          </p:cNvPr>
          <p:cNvSpPr txBox="1"/>
          <p:nvPr/>
        </p:nvSpPr>
        <p:spPr>
          <a:xfrm>
            <a:off x="1602431"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RichTextBox</a:t>
            </a:r>
            <a:endPar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7" name="TextBox 6">
            <a:extLst>
              <a:ext uri="{FF2B5EF4-FFF2-40B4-BE49-F238E27FC236}">
                <a16:creationId xmlns:a16="http://schemas.microsoft.com/office/drawing/2014/main" id="{D8FC3DF7-16E3-93F6-2C80-AA8BCAA9B8AF}"/>
              </a:ext>
            </a:extLst>
          </p:cNvPr>
          <p:cNvSpPr txBox="1"/>
          <p:nvPr/>
        </p:nvSpPr>
        <p:spPr>
          <a:xfrm>
            <a:off x="900119" y="1454389"/>
            <a:ext cx="8387861" cy="511499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RichTextBox là đối trượng điều khiển để hiển thị và chỉnh sửa văn bản, bao gồm cả định dạng văn bản như phông chữ, màu sắc, kích thước, định dạng đoạn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trong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Font: Phông chữ của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ForeColor: Màu của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BackColor: Màu nền của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SelectionColor: Màu của văn bản đang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SelectedText: Văn bản được chọn trong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6386" name="Picture 2" descr="VB.NET: RichTextBox Control">
            <a:extLst>
              <a:ext uri="{FF2B5EF4-FFF2-40B4-BE49-F238E27FC236}">
                <a16:creationId xmlns:a16="http://schemas.microsoft.com/office/drawing/2014/main" id="{83BCEA41-5826-1A88-7BF1-62C53B6C3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130" y="3637608"/>
            <a:ext cx="50292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32439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6941487" y="3903746"/>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43627" y="1982964"/>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MỤC TIÊU</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5199771" y="2819073"/>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29480" y="1990260"/>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LÝ DO CHỌN ĐỀ TÀI</a:t>
              </a:r>
            </a:p>
          </p:txBody>
        </p:sp>
      </p:grpSp>
      <p:grpSp>
        <p:nvGrpSpPr>
          <p:cNvPr id="42" name="Group 41">
            <a:extLst>
              <a:ext uri="{FF2B5EF4-FFF2-40B4-BE49-F238E27FC236}">
                <a16:creationId xmlns:a16="http://schemas.microsoft.com/office/drawing/2014/main" id="{A36AEA56-6A18-56AD-4B02-29BB27A86CE6}"/>
              </a:ext>
            </a:extLst>
          </p:cNvPr>
          <p:cNvGrpSpPr/>
          <p:nvPr/>
        </p:nvGrpSpPr>
        <p:grpSpPr>
          <a:xfrm>
            <a:off x="13516115" y="1734400"/>
            <a:ext cx="8551903" cy="740781"/>
            <a:chOff x="1693093" y="1816361"/>
            <a:chExt cx="8551903" cy="740781"/>
          </a:xfrm>
        </p:grpSpPr>
        <p:sp>
          <p:nvSpPr>
            <p:cNvPr id="44" name="Freeform: Shape 43">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48" name="TextBox 47">
              <a:extLst>
                <a:ext uri="{FF2B5EF4-FFF2-40B4-BE49-F238E27FC236}">
                  <a16:creationId xmlns:a16="http://schemas.microsoft.com/office/drawing/2014/main" id="{0CB62C17-2722-6132-B356-E7D42282188E}"/>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GIỚI THIỆU</a:t>
              </a:r>
            </a:p>
          </p:txBody>
        </p:sp>
      </p:grpSp>
      <p:grpSp>
        <p:nvGrpSpPr>
          <p:cNvPr id="64" name="Group 63">
            <a:extLst>
              <a:ext uri="{FF2B5EF4-FFF2-40B4-BE49-F238E27FC236}">
                <a16:creationId xmlns:a16="http://schemas.microsoft.com/office/drawing/2014/main" id="{A36AEA56-6A18-56AD-4B02-29BB27A86CE6}"/>
              </a:ext>
            </a:extLst>
          </p:cNvPr>
          <p:cNvGrpSpPr/>
          <p:nvPr/>
        </p:nvGrpSpPr>
        <p:grpSpPr>
          <a:xfrm>
            <a:off x="18683203" y="4988419"/>
            <a:ext cx="8551903" cy="740781"/>
            <a:chOff x="1693093" y="1816361"/>
            <a:chExt cx="8551903" cy="740781"/>
          </a:xfrm>
        </p:grpSpPr>
        <p:sp>
          <p:nvSpPr>
            <p:cNvPr id="65" name="Freeform: Shape 64">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65">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4</a:t>
              </a:r>
            </a:p>
          </p:txBody>
        </p:sp>
        <p:sp>
          <p:nvSpPr>
            <p:cNvPr id="68" name="TextBox 67">
              <a:extLst>
                <a:ext uri="{FF2B5EF4-FFF2-40B4-BE49-F238E27FC236}">
                  <a16:creationId xmlns:a16="http://schemas.microsoft.com/office/drawing/2014/main" id="{0CB62C17-2722-6132-B356-E7D42282188E}"/>
                </a:ext>
              </a:extLst>
            </p:cNvPr>
            <p:cNvSpPr txBox="1"/>
            <p:nvPr/>
          </p:nvSpPr>
          <p:spPr>
            <a:xfrm>
              <a:off x="2504126"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VẤN ĐỀ CẦN TRIỂN KHAI</a:t>
              </a:r>
            </a:p>
          </p:txBody>
        </p:sp>
      </p:grpSp>
      <p:grpSp>
        <p:nvGrpSpPr>
          <p:cNvPr id="5" name="Group 4">
            <a:extLst>
              <a:ext uri="{FF2B5EF4-FFF2-40B4-BE49-F238E27FC236}">
                <a16:creationId xmlns:a16="http://schemas.microsoft.com/office/drawing/2014/main" id="{8D4D1BE9-BDC1-D915-4835-1B23DC11E578}"/>
              </a:ext>
            </a:extLst>
          </p:cNvPr>
          <p:cNvGrpSpPr/>
          <p:nvPr/>
        </p:nvGrpSpPr>
        <p:grpSpPr>
          <a:xfrm>
            <a:off x="-12384092" y="3301978"/>
            <a:ext cx="8551903" cy="740781"/>
            <a:chOff x="1693093" y="1816361"/>
            <a:chExt cx="8551903" cy="740781"/>
          </a:xfrm>
        </p:grpSpPr>
        <p:sp>
          <p:nvSpPr>
            <p:cNvPr id="9" name="Freeform: Shape 8">
              <a:extLst>
                <a:ext uri="{FF2B5EF4-FFF2-40B4-BE49-F238E27FC236}">
                  <a16:creationId xmlns:a16="http://schemas.microsoft.com/office/drawing/2014/main" id="{B667D38B-B3CD-22DA-2096-D39DCCC2B55E}"/>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Oval 9">
              <a:extLst>
                <a:ext uri="{FF2B5EF4-FFF2-40B4-BE49-F238E27FC236}">
                  <a16:creationId xmlns:a16="http://schemas.microsoft.com/office/drawing/2014/main" id="{F11A4440-518B-1428-37AA-DDF9D593BC59}"/>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5DB4F85-5EB5-EB63-D432-7F0698C9C38D}"/>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6</a:t>
              </a:r>
            </a:p>
          </p:txBody>
        </p:sp>
        <p:sp>
          <p:nvSpPr>
            <p:cNvPr id="12" name="TextBox 11">
              <a:extLst>
                <a:ext uri="{FF2B5EF4-FFF2-40B4-BE49-F238E27FC236}">
                  <a16:creationId xmlns:a16="http://schemas.microsoft.com/office/drawing/2014/main" id="{42AB58AE-E7B3-1EAB-F74C-8EA36A207B47}"/>
                </a:ext>
              </a:extLst>
            </p:cNvPr>
            <p:cNvSpPr txBox="1"/>
            <p:nvPr/>
          </p:nvSpPr>
          <p:spPr>
            <a:xfrm>
              <a:off x="2561699"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CHẠY THỬ NGHIỆM</a:t>
              </a:r>
            </a:p>
          </p:txBody>
        </p:sp>
      </p:grpSp>
      <p:grpSp>
        <p:nvGrpSpPr>
          <p:cNvPr id="13" name="Group 12">
            <a:extLst>
              <a:ext uri="{FF2B5EF4-FFF2-40B4-BE49-F238E27FC236}">
                <a16:creationId xmlns:a16="http://schemas.microsoft.com/office/drawing/2014/main" id="{C0BA6AB9-1CAB-FC7B-2055-86CDAE1C263F}"/>
              </a:ext>
            </a:extLst>
          </p:cNvPr>
          <p:cNvGrpSpPr/>
          <p:nvPr/>
        </p:nvGrpSpPr>
        <p:grpSpPr>
          <a:xfrm>
            <a:off x="-10613351" y="2198149"/>
            <a:ext cx="8551903" cy="740781"/>
            <a:chOff x="1693093" y="1816361"/>
            <a:chExt cx="8551903" cy="740781"/>
          </a:xfrm>
        </p:grpSpPr>
        <p:sp>
          <p:nvSpPr>
            <p:cNvPr id="14" name="Freeform: Shape 13">
              <a:extLst>
                <a:ext uri="{FF2B5EF4-FFF2-40B4-BE49-F238E27FC236}">
                  <a16:creationId xmlns:a16="http://schemas.microsoft.com/office/drawing/2014/main" id="{A9B02C83-1E46-E244-5242-5DDFB4953EAB}"/>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C6C75A63-87C8-B4CF-451B-A8945CD94F9C}"/>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6990F27-A8A4-0ACA-DE65-BD2E5A7BD1D0}"/>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5</a:t>
              </a:r>
            </a:p>
          </p:txBody>
        </p:sp>
        <p:sp>
          <p:nvSpPr>
            <p:cNvPr id="17" name="TextBox 16">
              <a:extLst>
                <a:ext uri="{FF2B5EF4-FFF2-40B4-BE49-F238E27FC236}">
                  <a16:creationId xmlns:a16="http://schemas.microsoft.com/office/drawing/2014/main" id="{39214AC9-3BF9-0D2A-CFA2-15E667F266B5}"/>
                </a:ext>
              </a:extLst>
            </p:cNvPr>
            <p:cNvSpPr txBox="1"/>
            <p:nvPr/>
          </p:nvSpPr>
          <p:spPr>
            <a:xfrm>
              <a:off x="2547551"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KIẾN THỨC MÔN HỌC ĐỂ GIẢI QUYẾT ĐỀ TÀI</a:t>
              </a:r>
            </a:p>
          </p:txBody>
        </p:sp>
      </p:grpSp>
      <p:grpSp>
        <p:nvGrpSpPr>
          <p:cNvPr id="18" name="Group 17">
            <a:extLst>
              <a:ext uri="{FF2B5EF4-FFF2-40B4-BE49-F238E27FC236}">
                <a16:creationId xmlns:a16="http://schemas.microsoft.com/office/drawing/2014/main" id="{874CA54D-FD60-F5B3-F938-3E6FC291BDC2}"/>
              </a:ext>
            </a:extLst>
          </p:cNvPr>
          <p:cNvGrpSpPr/>
          <p:nvPr/>
        </p:nvGrpSpPr>
        <p:grpSpPr>
          <a:xfrm>
            <a:off x="-14372549" y="4405807"/>
            <a:ext cx="8551903" cy="740781"/>
            <a:chOff x="1693093" y="1816361"/>
            <a:chExt cx="8551903" cy="740781"/>
          </a:xfrm>
        </p:grpSpPr>
        <p:sp>
          <p:nvSpPr>
            <p:cNvPr id="19" name="Freeform: Shape 18">
              <a:extLst>
                <a:ext uri="{FF2B5EF4-FFF2-40B4-BE49-F238E27FC236}">
                  <a16:creationId xmlns:a16="http://schemas.microsoft.com/office/drawing/2014/main" id="{B1AD7573-591A-29EB-D2D5-2394C41F3CB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Oval 19">
              <a:extLst>
                <a:ext uri="{FF2B5EF4-FFF2-40B4-BE49-F238E27FC236}">
                  <a16:creationId xmlns:a16="http://schemas.microsoft.com/office/drawing/2014/main" id="{EF6B97C8-D243-6800-D2B9-771B1329215F}"/>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20C5E2E-A156-6095-E26C-C143B2038BDB}"/>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7</a:t>
              </a:r>
            </a:p>
          </p:txBody>
        </p:sp>
        <p:sp>
          <p:nvSpPr>
            <p:cNvPr id="22" name="TextBox 21">
              <a:extLst>
                <a:ext uri="{FF2B5EF4-FFF2-40B4-BE49-F238E27FC236}">
                  <a16:creationId xmlns:a16="http://schemas.microsoft.com/office/drawing/2014/main" id="{A1ADD6B4-8D3E-9392-8C3D-9485A2FBE74F}"/>
                </a:ext>
              </a:extLst>
            </p:cNvPr>
            <p:cNvSpPr txBox="1"/>
            <p:nvPr/>
          </p:nvSpPr>
          <p:spPr>
            <a:xfrm>
              <a:off x="2573523"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KẾT LUẬN</a:t>
              </a:r>
            </a:p>
          </p:txBody>
        </p:sp>
      </p:grpSp>
    </p:spTree>
    <p:extLst>
      <p:ext uri="{BB962C8B-B14F-4D97-AF65-F5344CB8AC3E}">
        <p14:creationId xmlns:p14="http://schemas.microsoft.com/office/powerpoint/2010/main" val="429697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46B529F-0A6F-5C17-0EA4-1810D30FE355}"/>
              </a:ext>
            </a:extLst>
          </p:cNvPr>
          <p:cNvSpPr txBox="1"/>
          <p:nvPr/>
        </p:nvSpPr>
        <p:spPr>
          <a:xfrm>
            <a:off x="1008318"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D4885995-8D03-01EE-C852-E4BA33B5A7BA}"/>
              </a:ext>
            </a:extLst>
          </p:cNvPr>
          <p:cNvSpPr txBox="1"/>
          <p:nvPr/>
        </p:nvSpPr>
        <p:spPr>
          <a:xfrm>
            <a:off x="1573856"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RichTextBox</a:t>
            </a:r>
            <a:endPar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8E154D26-AA76-7425-8FDC-4485AA39D149}"/>
              </a:ext>
            </a:extLst>
          </p:cNvPr>
          <p:cNvSpPr txBox="1"/>
          <p:nvPr/>
        </p:nvSpPr>
        <p:spPr>
          <a:xfrm>
            <a:off x="900119" y="1454389"/>
            <a:ext cx="6053341" cy="326833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Clear: Xoá nội dung trong 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AppendText: Thêm nội dung vào phía cuối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RichTextBox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Picture 2" descr="VB.NET: RichTextBox Control">
            <a:extLst>
              <a:ext uri="{FF2B5EF4-FFF2-40B4-BE49-F238E27FC236}">
                <a16:creationId xmlns:a16="http://schemas.microsoft.com/office/drawing/2014/main" id="{687E6E38-F78B-8F1C-BC7B-C1E14DC15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460" y="1884270"/>
            <a:ext cx="50292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8143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9638DB-0BD8-9E83-0086-B2490CFE9EDC}"/>
              </a:ext>
            </a:extLst>
          </p:cNvPr>
          <p:cNvGrpSpPr/>
          <p:nvPr/>
        </p:nvGrpSpPr>
        <p:grpSpPr>
          <a:xfrm>
            <a:off x="1817591" y="1734400"/>
            <a:ext cx="8551903" cy="740781"/>
            <a:chOff x="1693093" y="1816361"/>
            <a:chExt cx="8551903" cy="740781"/>
          </a:xfrm>
        </p:grpSpPr>
        <p:sp>
          <p:nvSpPr>
            <p:cNvPr id="3" name="Freeform: Shape 2">
              <a:extLst>
                <a:ext uri="{FF2B5EF4-FFF2-40B4-BE49-F238E27FC236}">
                  <a16:creationId xmlns:a16="http://schemas.microsoft.com/office/drawing/2014/main" id="{968B3673-9D17-248A-8419-FB19055B4402}"/>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Oval 3">
              <a:extLst>
                <a:ext uri="{FF2B5EF4-FFF2-40B4-BE49-F238E27FC236}">
                  <a16:creationId xmlns:a16="http://schemas.microsoft.com/office/drawing/2014/main" id="{BB4994A2-3F6A-67F2-ABDA-EC9A1B55E1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25B750-483A-EFF6-40C9-3692A4CD458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D237D880-511B-D89C-1AEE-78DDDAA427F5}"/>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ĐỐI TƯỢNG ĐIỀU KHIỂN</a:t>
              </a:r>
            </a:p>
          </p:txBody>
        </p:sp>
      </p:grpSp>
      <p:grpSp>
        <p:nvGrpSpPr>
          <p:cNvPr id="7" name="Group 6">
            <a:extLst>
              <a:ext uri="{FF2B5EF4-FFF2-40B4-BE49-F238E27FC236}">
                <a16:creationId xmlns:a16="http://schemas.microsoft.com/office/drawing/2014/main" id="{FB298D33-29E8-F115-646F-416EFD8DED58}"/>
              </a:ext>
            </a:extLst>
          </p:cNvPr>
          <p:cNvGrpSpPr/>
          <p:nvPr/>
        </p:nvGrpSpPr>
        <p:grpSpPr>
          <a:xfrm>
            <a:off x="1817591" y="3058609"/>
            <a:ext cx="8551903" cy="740781"/>
            <a:chOff x="1693093" y="1816361"/>
            <a:chExt cx="8551903" cy="740781"/>
          </a:xfrm>
        </p:grpSpPr>
        <p:sp>
          <p:nvSpPr>
            <p:cNvPr id="8" name="Freeform: Shape 7">
              <a:extLst>
                <a:ext uri="{FF2B5EF4-FFF2-40B4-BE49-F238E27FC236}">
                  <a16:creationId xmlns:a16="http://schemas.microsoft.com/office/drawing/2014/main" id="{E20109BE-B5A6-8B0E-0684-77643B074376}"/>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2265F72B-AB1B-9BEB-D455-F4E3AF163676}"/>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8BBD70-2EE1-3610-9BA9-F673D2D8E68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11" name="TextBox 10">
              <a:extLst>
                <a:ext uri="{FF2B5EF4-FFF2-40B4-BE49-F238E27FC236}">
                  <a16:creationId xmlns:a16="http://schemas.microsoft.com/office/drawing/2014/main" id="{01714F48-6B47-DD4B-4962-043E405E2B7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CẤU TRÚC SỬ DỤNG</a:t>
              </a:r>
            </a:p>
          </p:txBody>
        </p:sp>
      </p:grpSp>
      <p:grpSp>
        <p:nvGrpSpPr>
          <p:cNvPr id="12" name="Group 11">
            <a:extLst>
              <a:ext uri="{FF2B5EF4-FFF2-40B4-BE49-F238E27FC236}">
                <a16:creationId xmlns:a16="http://schemas.microsoft.com/office/drawing/2014/main" id="{31FF644D-C967-761B-FE06-EAFE075DB806}"/>
              </a:ext>
            </a:extLst>
          </p:cNvPr>
          <p:cNvGrpSpPr/>
          <p:nvPr/>
        </p:nvGrpSpPr>
        <p:grpSpPr>
          <a:xfrm>
            <a:off x="1817590" y="4382817"/>
            <a:ext cx="8551903" cy="740781"/>
            <a:chOff x="1693093" y="1816361"/>
            <a:chExt cx="8551903" cy="740781"/>
          </a:xfrm>
        </p:grpSpPr>
        <p:sp>
          <p:nvSpPr>
            <p:cNvPr id="13" name="Freeform: Shape 12">
              <a:extLst>
                <a:ext uri="{FF2B5EF4-FFF2-40B4-BE49-F238E27FC236}">
                  <a16:creationId xmlns:a16="http://schemas.microsoft.com/office/drawing/2014/main" id="{993FCB0A-EBF0-9F24-0DA1-7B12D7EC81C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7A824C25-6D0C-8459-AC24-9CBFE71322E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3CEC693-B6A1-5E3A-9364-4146EF00E81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16" name="TextBox 15">
              <a:extLst>
                <a:ext uri="{FF2B5EF4-FFF2-40B4-BE49-F238E27FC236}">
                  <a16:creationId xmlns:a16="http://schemas.microsoft.com/office/drawing/2014/main" id="{46FAE91D-1393-E651-ECC5-60272DB7EF99}"/>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THUẬT TOÁN SỬ DỤNG</a:t>
              </a:r>
            </a:p>
          </p:txBody>
        </p:sp>
      </p:grpSp>
    </p:spTree>
    <p:extLst>
      <p:ext uri="{BB962C8B-B14F-4D97-AF65-F5344CB8AC3E}">
        <p14:creationId xmlns:p14="http://schemas.microsoft.com/office/powerpoint/2010/main" val="1631066530"/>
      </p:ext>
    </p:extLst>
  </p:cSld>
  <p:clrMapOvr>
    <a:masterClrMapping/>
  </p:clrMapOvr>
  <mc:AlternateContent xmlns:mc="http://schemas.openxmlformats.org/markup-compatibility/2006" xmlns:p14="http://schemas.microsoft.com/office/powerpoint/2010/main">
    <mc:Choice Requires="p14">
      <p:transition spd="slow" p14:dur="900" advClick="0" advTm="1000">
        <p14:warp/>
      </p:transition>
    </mc:Choice>
    <mc:Fallback xmlns="">
      <p:transition spd="slow" advClick="0" advTm="100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B298D33-29E8-F115-646F-416EFD8DED58}"/>
              </a:ext>
            </a:extLst>
          </p:cNvPr>
          <p:cNvGrpSpPr/>
          <p:nvPr/>
        </p:nvGrpSpPr>
        <p:grpSpPr>
          <a:xfrm>
            <a:off x="1817591" y="3058609"/>
            <a:ext cx="8551903" cy="740781"/>
            <a:chOff x="1693093" y="1816361"/>
            <a:chExt cx="8551903" cy="740781"/>
          </a:xfrm>
        </p:grpSpPr>
        <p:sp>
          <p:nvSpPr>
            <p:cNvPr id="8" name="Freeform: Shape 7">
              <a:extLst>
                <a:ext uri="{FF2B5EF4-FFF2-40B4-BE49-F238E27FC236}">
                  <a16:creationId xmlns:a16="http://schemas.microsoft.com/office/drawing/2014/main" id="{E20109BE-B5A6-8B0E-0684-77643B074376}"/>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2265F72B-AB1B-9BEB-D455-F4E3AF163676}"/>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8BBD70-2EE1-3610-9BA9-F673D2D8E68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11" name="TextBox 10">
              <a:extLst>
                <a:ext uri="{FF2B5EF4-FFF2-40B4-BE49-F238E27FC236}">
                  <a16:creationId xmlns:a16="http://schemas.microsoft.com/office/drawing/2014/main" id="{01714F48-6B47-DD4B-4962-043E405E2B7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CẤU TRÚC SỬ DỤNG</a:t>
              </a:r>
            </a:p>
          </p:txBody>
        </p:sp>
      </p:grpSp>
    </p:spTree>
    <p:extLst>
      <p:ext uri="{BB962C8B-B14F-4D97-AF65-F5344CB8AC3E}">
        <p14:creationId xmlns:p14="http://schemas.microsoft.com/office/powerpoint/2010/main" val="3643192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974C9FA-F875-A9BE-C07E-C0B0ECBE389B}"/>
              </a:ext>
            </a:extLst>
          </p:cNvPr>
          <p:cNvSpPr txBox="1"/>
          <p:nvPr/>
        </p:nvSpPr>
        <p:spPr>
          <a:xfrm>
            <a:off x="643467" y="813438"/>
            <a:ext cx="850810" cy="869076"/>
          </a:xfrm>
          <a:prstGeom prst="rect">
            <a:avLst/>
          </a:prstGeom>
          <a:noFill/>
        </p:spPr>
        <p:txBody>
          <a:bodyPr wrap="none" anchor="ctr">
            <a:noAutofit/>
          </a:bodyPr>
          <a:lstStyle/>
          <a:p>
            <a:pPr algn="ctr" defTabSz="1041465">
              <a:spcAft>
                <a:spcPts val="534"/>
              </a:spcAft>
            </a:pPr>
            <a:r>
              <a:rPr lang="en-US" altLang="zh-CN" sz="3986"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9C4356C-4836-9A60-09E7-2C0DBF458734}"/>
              </a:ext>
            </a:extLst>
          </p:cNvPr>
          <p:cNvSpPr txBox="1"/>
          <p:nvPr/>
        </p:nvSpPr>
        <p:spPr>
          <a:xfrm>
            <a:off x="1157689" y="866886"/>
            <a:ext cx="3552707" cy="762181"/>
          </a:xfrm>
          <a:prstGeom prst="rect">
            <a:avLst/>
          </a:prstGeom>
          <a:noFill/>
        </p:spPr>
        <p:txBody>
          <a:bodyPr wrap="none" lIns="466088" tIns="0" rIns="0" bIns="0" anchor="ctr" anchorCtr="0">
            <a:normAutofit/>
          </a:bodyPr>
          <a:lstStyle/>
          <a:p>
            <a:pPr defTabSz="1041465">
              <a:spcAft>
                <a:spcPts val="534"/>
              </a:spcAft>
            </a:pPr>
            <a:r>
              <a:rPr lang="en-US" altLang="zh-CN" sz="341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If-Else</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8185ADFC-068A-CDAA-9C90-038FFF1D453A}"/>
              </a:ext>
            </a:extLst>
          </p:cNvPr>
          <p:cNvSpPr txBox="1"/>
          <p:nvPr/>
        </p:nvSpPr>
        <p:spPr>
          <a:xfrm>
            <a:off x="1494277" y="1780335"/>
            <a:ext cx="6531364" cy="2018395"/>
          </a:xfrm>
          <a:prstGeom prst="rect">
            <a:avLst/>
          </a:prstGeom>
          <a:noFill/>
        </p:spPr>
        <p:txBody>
          <a:bodyPr wrap="square">
            <a:spAutoFit/>
          </a:bodyPr>
          <a:lstStyle/>
          <a:p>
            <a:pPr algn="just" defTabSz="978408">
              <a:lnSpc>
                <a:spcPct val="150000"/>
              </a:lnSpc>
              <a:spcAft>
                <a:spcPts val="1070"/>
              </a:spcAft>
            </a:pPr>
            <a:r>
              <a:rPr lang="en-US" sz="2140" kern="1200" dirty="0" err="1">
                <a:solidFill>
                  <a:schemeClr val="bg1"/>
                </a:solidFill>
                <a:latin typeface="Times New Roman" panose="02020603050405020304" pitchFamily="18" charset="0"/>
                <a:ea typeface="+mn-ea"/>
                <a:cs typeface="Times New Roman" panose="02020603050405020304" pitchFamily="18" charset="0"/>
              </a:rPr>
              <a:t>Cấu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trúc</a:t>
            </a:r>
            <a:r>
              <a:rPr lang="en-US" sz="2140" kern="1200" dirty="0">
                <a:solidFill>
                  <a:schemeClr val="bg1"/>
                </a:solidFill>
                <a:latin typeface="Times New Roman" panose="02020603050405020304" pitchFamily="18" charset="0"/>
                <a:ea typeface="+mn-ea"/>
                <a:cs typeface="Times New Roman" panose="02020603050405020304" pitchFamily="18" charset="0"/>
              </a:rPr>
              <a:t> if-else là </a:t>
            </a:r>
            <a:r>
              <a:rPr lang="en-US" sz="2140" kern="1200" dirty="0" err="1">
                <a:solidFill>
                  <a:schemeClr val="bg1"/>
                </a:solidFill>
                <a:latin typeface="Times New Roman" panose="02020603050405020304" pitchFamily="18" charset="0"/>
                <a:ea typeface="+mn-ea"/>
                <a:cs typeface="Times New Roman" panose="02020603050405020304" pitchFamily="18" charset="0"/>
              </a:rPr>
              <a:t>một</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cấu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trúc</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cơ</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bản</a:t>
            </a:r>
            <a:r>
              <a:rPr lang="en-US" sz="2140" kern="1200" dirty="0">
                <a:solidFill>
                  <a:schemeClr val="bg1"/>
                </a:solidFill>
                <a:latin typeface="Times New Roman" panose="02020603050405020304" pitchFamily="18" charset="0"/>
                <a:ea typeface="+mn-ea"/>
                <a:cs typeface="Times New Roman" panose="02020603050405020304" pitchFamily="18" charset="0"/>
              </a:rPr>
              <a:t> trong </a:t>
            </a:r>
            <a:r>
              <a:rPr lang="en-US" sz="2140" kern="1200" dirty="0" err="1">
                <a:solidFill>
                  <a:schemeClr val="bg1"/>
                </a:solidFill>
                <a:latin typeface="Times New Roman" panose="02020603050405020304" pitchFamily="18" charset="0"/>
                <a:ea typeface="+mn-ea"/>
                <a:cs typeface="Times New Roman" panose="02020603050405020304" pitchFamily="18" charset="0"/>
              </a:rPr>
              <a:t>lập</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trình</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Nó</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cho</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phép</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kiểm</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tra</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một</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điều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kiện</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và</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thực</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hiện</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một</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hành</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động</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nếu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điều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kiện</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đúng</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và</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thực</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hiện</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một</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hành</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động</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khác</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nếu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điều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kiện</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sai</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7410" name="Picture 2" descr="Mệnh đề if-else trong VBA - VietTuts">
            <a:extLst>
              <a:ext uri="{FF2B5EF4-FFF2-40B4-BE49-F238E27FC236}">
                <a16:creationId xmlns:a16="http://schemas.microsoft.com/office/drawing/2014/main" id="{D06FA1D3-58EE-48BE-2827-78A3A13CF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6946" y="1359060"/>
            <a:ext cx="3021587" cy="468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8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0FC52A1E-A7BE-8BD3-4B1A-690A9F46F59A}"/>
              </a:ext>
            </a:extLst>
          </p:cNvPr>
          <p:cNvSpPr txBox="1"/>
          <p:nvPr/>
        </p:nvSpPr>
        <p:spPr>
          <a:xfrm>
            <a:off x="888010" y="643466"/>
            <a:ext cx="820372" cy="837984"/>
          </a:xfrm>
          <a:prstGeom prst="rect">
            <a:avLst/>
          </a:prstGeom>
          <a:noFill/>
        </p:spPr>
        <p:txBody>
          <a:bodyPr wrap="none" anchor="ctr">
            <a:noAutofit/>
          </a:bodyPr>
          <a:lstStyle/>
          <a:p>
            <a:pPr algn="ctr" defTabSz="999806">
              <a:spcAft>
                <a:spcPts val="513"/>
              </a:spcAft>
            </a:pPr>
            <a:r>
              <a:rPr lang="en-US" altLang="zh-CN" sz="3827"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6FD572B-22EF-7845-CC1A-4BA49F8D5EB6}"/>
              </a:ext>
            </a:extLst>
          </p:cNvPr>
          <p:cNvSpPr txBox="1"/>
          <p:nvPr/>
        </p:nvSpPr>
        <p:spPr>
          <a:xfrm>
            <a:off x="1383835" y="695002"/>
            <a:ext cx="3425607" cy="734914"/>
          </a:xfrm>
          <a:prstGeom prst="rect">
            <a:avLst/>
          </a:prstGeom>
          <a:noFill/>
        </p:spPr>
        <p:txBody>
          <a:bodyPr wrap="none" lIns="466088" tIns="0" rIns="0" bIns="0" anchor="ctr" anchorCtr="0">
            <a:normAutofit/>
          </a:bodyPr>
          <a:lstStyle/>
          <a:p>
            <a:pPr defTabSz="999806">
              <a:spcAft>
                <a:spcPts val="51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For và While</a:t>
            </a:r>
            <a:endParaRPr lang="en-US" altLang="zh-CN" sz="341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F6044D74-0956-D4D8-B7A0-57B797D59FB1}"/>
              </a:ext>
            </a:extLst>
          </p:cNvPr>
          <p:cNvSpPr txBox="1"/>
          <p:nvPr/>
        </p:nvSpPr>
        <p:spPr>
          <a:xfrm>
            <a:off x="888010" y="1532986"/>
            <a:ext cx="5876297" cy="2018501"/>
          </a:xfrm>
          <a:prstGeom prst="rect">
            <a:avLst/>
          </a:prstGeom>
          <a:noFill/>
        </p:spPr>
        <p:txBody>
          <a:bodyPr wrap="square">
            <a:spAutoFit/>
          </a:bodyPr>
          <a:lstStyle/>
          <a:p>
            <a:pPr algn="just" defTabSz="877824">
              <a:lnSpc>
                <a:spcPct val="150000"/>
              </a:lnSpc>
              <a:spcAft>
                <a:spcPts val="960"/>
              </a:spcAft>
            </a:pPr>
            <a:r>
              <a:rPr lang="en-US" sz="2000" kern="1200" dirty="0" err="1">
                <a:solidFill>
                  <a:schemeClr val="bg1"/>
                </a:solidFill>
                <a:latin typeface="Times New Roman" panose="02020603050405020304" pitchFamily="18" charset="0"/>
                <a:ea typeface="+mn-ea"/>
                <a:cs typeface="Times New Roman" panose="02020603050405020304" pitchFamily="18" charset="0"/>
              </a:rPr>
              <a:t>Vòng</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lặp</a:t>
            </a:r>
            <a:r>
              <a:rPr lang="en-US" sz="2000" kern="1200" dirty="0">
                <a:solidFill>
                  <a:schemeClr val="bg1"/>
                </a:solidFill>
                <a:latin typeface="Times New Roman" panose="02020603050405020304" pitchFamily="18" charset="0"/>
                <a:ea typeface="+mn-ea"/>
                <a:cs typeface="Times New Roman" panose="02020603050405020304" pitchFamily="18" charset="0"/>
              </a:rPr>
              <a:t> for được </a:t>
            </a:r>
            <a:r>
              <a:rPr lang="en-US" sz="2000" kern="1200" dirty="0" err="1">
                <a:solidFill>
                  <a:schemeClr val="bg1"/>
                </a:solidFill>
                <a:latin typeface="Times New Roman" panose="02020603050405020304" pitchFamily="18" charset="0"/>
                <a:ea typeface="+mn-ea"/>
                <a:cs typeface="Times New Roman" panose="02020603050405020304" pitchFamily="18" charset="0"/>
              </a:rPr>
              <a:t>sử</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dụng</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để</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lặp</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lại</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một</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khối</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lệnh</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một</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số</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lần</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nhất</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định</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đã</a:t>
            </a:r>
            <a:r>
              <a:rPr lang="en-US" sz="2000" kern="1200" dirty="0">
                <a:solidFill>
                  <a:schemeClr val="bg1"/>
                </a:solidFill>
                <a:latin typeface="Times New Roman" panose="02020603050405020304" pitchFamily="18" charset="0"/>
                <a:ea typeface="+mn-ea"/>
                <a:cs typeface="Times New Roman" panose="02020603050405020304" pitchFamily="18" charset="0"/>
              </a:rPr>
              <a:t> biết </a:t>
            </a:r>
            <a:r>
              <a:rPr lang="en-US" sz="2000" kern="1200" dirty="0" err="1">
                <a:solidFill>
                  <a:schemeClr val="bg1"/>
                </a:solidFill>
                <a:latin typeface="Times New Roman" panose="02020603050405020304" pitchFamily="18" charset="0"/>
                <a:ea typeface="+mn-ea"/>
                <a:cs typeface="Times New Roman" panose="02020603050405020304" pitchFamily="18" charset="0"/>
              </a:rPr>
              <a:t>trước</a:t>
            </a:r>
            <a:r>
              <a:rPr lang="en-US" sz="2000" kern="1200" dirty="0">
                <a:solidFill>
                  <a:schemeClr val="bg1"/>
                </a:solidFill>
                <a:latin typeface="Times New Roman" panose="02020603050405020304" pitchFamily="18" charset="0"/>
                <a:ea typeface="+mn-ea"/>
                <a:cs typeface="Times New Roman" panose="02020603050405020304" pitchFamily="18" charset="0"/>
              </a:rPr>
              <a:t>.</a:t>
            </a:r>
          </a:p>
          <a:p>
            <a:pPr algn="just" defTabSz="877824">
              <a:lnSpc>
                <a:spcPct val="150000"/>
              </a:lnSpc>
              <a:spcAft>
                <a:spcPts val="960"/>
              </a:spcAft>
            </a:pPr>
            <a:r>
              <a:rPr lang="vi-VN" sz="2000" dirty="0">
                <a:solidFill>
                  <a:schemeClr val="bg1"/>
                </a:solidFill>
                <a:effectLst/>
                <a:latin typeface="+mj-lt"/>
                <a:ea typeface="Times New Roman" panose="02020603050405020304" pitchFamily="18" charset="0"/>
                <a:cs typeface="Times New Roman" panose="02020603050405020304" pitchFamily="18" charset="0"/>
              </a:rPr>
              <a:t>Vòng lặp while được sử dụng để lặp lại một khối lệnh cho đến khi điều kiện được kiểm tra trở thành sai.</a:t>
            </a:r>
            <a:endParaRPr lang="en-US" sz="2000" dirty="0">
              <a:solidFill>
                <a:schemeClr val="bg1"/>
              </a:solidFill>
              <a:effectLst/>
              <a:latin typeface="+mj-lt"/>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6FB256F-FF5D-482D-F4DC-7020B4A492F6}"/>
              </a:ext>
            </a:extLst>
          </p:cNvPr>
          <p:cNvPicPr>
            <a:picLocks noChangeAspect="1"/>
          </p:cNvPicPr>
          <p:nvPr/>
        </p:nvPicPr>
        <p:blipFill>
          <a:blip r:embed="rId2"/>
          <a:stretch>
            <a:fillRect/>
          </a:stretch>
        </p:blipFill>
        <p:spPr>
          <a:xfrm>
            <a:off x="6830982" y="1532986"/>
            <a:ext cx="5134692" cy="3972479"/>
          </a:xfrm>
          <a:prstGeom prst="rect">
            <a:avLst/>
          </a:prstGeom>
        </p:spPr>
      </p:pic>
    </p:spTree>
    <p:extLst>
      <p:ext uri="{BB962C8B-B14F-4D97-AF65-F5344CB8AC3E}">
        <p14:creationId xmlns:p14="http://schemas.microsoft.com/office/powerpoint/2010/main" val="1957445623"/>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7">
            <a:extLst>
              <a:ext uri="{FF2B5EF4-FFF2-40B4-BE49-F238E27FC236}">
                <a16:creationId xmlns:a16="http://schemas.microsoft.com/office/drawing/2014/main" id="{BD5354F9-DC37-0717-96F2-1D7C36B5EB3B}"/>
              </a:ext>
            </a:extLst>
          </p:cNvPr>
          <p:cNvSpPr txBox="1"/>
          <p:nvPr/>
        </p:nvSpPr>
        <p:spPr>
          <a:xfrm>
            <a:off x="643467" y="829279"/>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F35D456C-A4C1-E045-237D-76A04AC57244}"/>
              </a:ext>
            </a:extLst>
          </p:cNvPr>
          <p:cNvSpPr txBox="1"/>
          <p:nvPr/>
        </p:nvSpPr>
        <p:spPr>
          <a:xfrm>
            <a:off x="1130334" y="879884"/>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Select Case</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9" name="TextBox 8">
            <a:extLst>
              <a:ext uri="{FF2B5EF4-FFF2-40B4-BE49-F238E27FC236}">
                <a16:creationId xmlns:a16="http://schemas.microsoft.com/office/drawing/2014/main" id="{5D138ADC-EA30-08B9-C519-E45647639EED}"/>
              </a:ext>
            </a:extLst>
          </p:cNvPr>
          <p:cNvSpPr txBox="1"/>
          <p:nvPr/>
        </p:nvSpPr>
        <p:spPr>
          <a:xfrm>
            <a:off x="849450" y="1702727"/>
            <a:ext cx="5984215" cy="1849624"/>
          </a:xfrm>
          <a:prstGeom prst="rect">
            <a:avLst/>
          </a:prstGeom>
          <a:noFill/>
        </p:spPr>
        <p:txBody>
          <a:bodyPr wrap="square">
            <a:spAutoFit/>
          </a:bodyPr>
          <a:lstStyle/>
          <a:p>
            <a:pPr algn="just" defTabSz="896112">
              <a:lnSpc>
                <a:spcPct val="150000"/>
              </a:lnSpc>
              <a:spcAft>
                <a:spcPts val="600"/>
              </a:spcAft>
            </a:pPr>
            <a:r>
              <a:rPr lang="en-US" sz="1960" kern="1200" dirty="0" err="1">
                <a:solidFill>
                  <a:schemeClr val="bg1"/>
                </a:solidFill>
                <a:latin typeface="Times New Roman" panose="02020603050405020304" pitchFamily="18" charset="0"/>
                <a:ea typeface="+mn-ea"/>
                <a:cs typeface="Times New Roman" panose="02020603050405020304" pitchFamily="18" charset="0"/>
              </a:rPr>
              <a:t>Cấu</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trúc</a:t>
            </a:r>
            <a:r>
              <a:rPr lang="en-US" sz="1960" kern="1200" dirty="0">
                <a:solidFill>
                  <a:schemeClr val="bg1"/>
                </a:solidFill>
                <a:latin typeface="Times New Roman" panose="02020603050405020304" pitchFamily="18" charset="0"/>
                <a:ea typeface="+mn-ea"/>
                <a:cs typeface="Times New Roman" panose="02020603050405020304" pitchFamily="18" charset="0"/>
              </a:rPr>
              <a:t> Select Case (ở </a:t>
            </a:r>
            <a:r>
              <a:rPr lang="en-US" sz="1960" kern="1200" dirty="0" err="1">
                <a:solidFill>
                  <a:schemeClr val="bg1"/>
                </a:solidFill>
                <a:latin typeface="Times New Roman" panose="02020603050405020304" pitchFamily="18" charset="0"/>
                <a:ea typeface="+mn-ea"/>
                <a:cs typeface="Times New Roman" panose="02020603050405020304" pitchFamily="18" charset="0"/>
              </a:rPr>
              <a:t>một</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số</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ngôn</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ngữ</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lập</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trình</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khác</a:t>
            </a:r>
            <a:r>
              <a:rPr lang="en-US" sz="1960" kern="1200" dirty="0">
                <a:solidFill>
                  <a:schemeClr val="bg1"/>
                </a:solidFill>
                <a:latin typeface="Times New Roman" panose="02020603050405020304" pitchFamily="18" charset="0"/>
                <a:ea typeface="+mn-ea"/>
                <a:cs typeface="Times New Roman" panose="02020603050405020304" pitchFamily="18" charset="0"/>
              </a:rPr>
              <a:t> còn </a:t>
            </a:r>
            <a:r>
              <a:rPr lang="en-US" sz="1960" kern="1200" dirty="0" err="1">
                <a:solidFill>
                  <a:schemeClr val="bg1"/>
                </a:solidFill>
                <a:latin typeface="Times New Roman" panose="02020603050405020304" pitchFamily="18" charset="0"/>
                <a:ea typeface="+mn-ea"/>
                <a:cs typeface="Times New Roman" panose="02020603050405020304" pitchFamily="18" charset="0"/>
              </a:rPr>
              <a:t>gọi</a:t>
            </a:r>
            <a:r>
              <a:rPr lang="en-US" sz="1960" kern="1200" dirty="0">
                <a:solidFill>
                  <a:schemeClr val="bg1"/>
                </a:solidFill>
                <a:latin typeface="Times New Roman" panose="02020603050405020304" pitchFamily="18" charset="0"/>
                <a:ea typeface="+mn-ea"/>
                <a:cs typeface="Times New Roman" panose="02020603050405020304" pitchFamily="18" charset="0"/>
              </a:rPr>
              <a:t> là Switch-Case) là </a:t>
            </a:r>
            <a:r>
              <a:rPr lang="en-US" sz="1960" kern="1200" dirty="0" err="1">
                <a:solidFill>
                  <a:schemeClr val="bg1"/>
                </a:solidFill>
                <a:latin typeface="Times New Roman" panose="02020603050405020304" pitchFamily="18" charset="0"/>
                <a:ea typeface="+mn-ea"/>
                <a:cs typeface="Times New Roman" panose="02020603050405020304" pitchFamily="18" charset="0"/>
              </a:rPr>
              <a:t>cấu</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trúc</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cho</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phép</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lựa</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chọn</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một</a:t>
            </a:r>
            <a:r>
              <a:rPr lang="en-US" sz="1960" kern="1200" dirty="0">
                <a:solidFill>
                  <a:schemeClr val="bg1"/>
                </a:solidFill>
                <a:latin typeface="Times New Roman" panose="02020603050405020304" pitchFamily="18" charset="0"/>
                <a:ea typeface="+mn-ea"/>
                <a:cs typeface="Times New Roman" panose="02020603050405020304" pitchFamily="18" charset="0"/>
              </a:rPr>
              <a:t> trong </a:t>
            </a:r>
            <a:r>
              <a:rPr lang="en-US" sz="1960" kern="1200" dirty="0" err="1">
                <a:solidFill>
                  <a:schemeClr val="bg1"/>
                </a:solidFill>
                <a:latin typeface="Times New Roman" panose="02020603050405020304" pitchFamily="18" charset="0"/>
                <a:ea typeface="+mn-ea"/>
                <a:cs typeface="Times New Roman" panose="02020603050405020304" pitchFamily="18" charset="0"/>
              </a:rPr>
              <a:t>nhiều</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khối</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lệnh</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để</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thực</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thi</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dựa</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trên</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giá</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trị</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của</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một</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biểu</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thức</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hoặc</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biến</a:t>
            </a:r>
            <a:r>
              <a:rPr lang="en-US" sz="1960" kern="1200" dirty="0">
                <a:solidFill>
                  <a:schemeClr val="bg1"/>
                </a:solidFill>
                <a:latin typeface="Times New Roman" panose="02020603050405020304" pitchFamily="18" charset="0"/>
                <a:ea typeface="+mn-ea"/>
                <a:cs typeface="Times New Roman" panose="02020603050405020304" pitchFamily="18" charset="0"/>
              </a:rPr>
              <a:t>.</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20482" name="Picture 2" descr="Cấu trúc rẽ nhánh Switch case trong C# | How Kteam">
            <a:extLst>
              <a:ext uri="{FF2B5EF4-FFF2-40B4-BE49-F238E27FC236}">
                <a16:creationId xmlns:a16="http://schemas.microsoft.com/office/drawing/2014/main" id="{D1DCB800-2A7C-6AF8-266B-F469FADC1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889" y="1158342"/>
            <a:ext cx="4714869" cy="478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076894"/>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51A90F6D-E669-4BB6-BA71-AFFC37AE05E4}"/>
              </a:ext>
            </a:extLst>
          </p:cNvPr>
          <p:cNvSpPr txBox="1"/>
          <p:nvPr/>
        </p:nvSpPr>
        <p:spPr>
          <a:xfrm>
            <a:off x="519642" y="1153220"/>
            <a:ext cx="789136" cy="806077"/>
          </a:xfrm>
          <a:prstGeom prst="rect">
            <a:avLst/>
          </a:prstGeom>
          <a:noFill/>
        </p:spPr>
        <p:txBody>
          <a:bodyPr wrap="none" anchor="ctr">
            <a:noAutofit/>
          </a:bodyPr>
          <a:lstStyle/>
          <a:p>
            <a:pPr algn="ctr" defTabSz="950416">
              <a:spcAft>
                <a:spcPts val="488"/>
              </a:spcAft>
            </a:pPr>
            <a:r>
              <a:rPr lang="en-US" altLang="zh-CN" sz="3638"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809255C-57C6-A59B-4609-3C2CF29EFF5B}"/>
              </a:ext>
            </a:extLst>
          </p:cNvPr>
          <p:cNvSpPr txBox="1"/>
          <p:nvPr/>
        </p:nvSpPr>
        <p:spPr>
          <a:xfrm>
            <a:off x="996588" y="1202794"/>
            <a:ext cx="3295174" cy="706932"/>
          </a:xfrm>
          <a:prstGeom prst="rect">
            <a:avLst/>
          </a:prstGeom>
          <a:noFill/>
        </p:spPr>
        <p:txBody>
          <a:bodyPr wrap="none" lIns="466088" tIns="0" rIns="0" bIns="0" anchor="ctr" anchorCtr="0">
            <a:normAutofit/>
          </a:bodyPr>
          <a:lstStyle/>
          <a:p>
            <a:pPr defTabSz="950416">
              <a:spcAft>
                <a:spcPts val="488"/>
              </a:spcAft>
            </a:pPr>
            <a:r>
              <a:rPr lang="en-US" altLang="zh-CN" sz="3119"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Function (Hàm)</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1E9CC912-0E23-06D6-77D9-2F7CFF2B9E07}"/>
              </a:ext>
            </a:extLst>
          </p:cNvPr>
          <p:cNvSpPr txBox="1"/>
          <p:nvPr/>
        </p:nvSpPr>
        <p:spPr>
          <a:xfrm>
            <a:off x="519642" y="2145640"/>
            <a:ext cx="5970143" cy="2749476"/>
          </a:xfrm>
          <a:prstGeom prst="rect">
            <a:avLst/>
          </a:prstGeom>
          <a:noFill/>
        </p:spPr>
        <p:txBody>
          <a:bodyPr wrap="square">
            <a:spAutoFit/>
          </a:bodyPr>
          <a:lstStyle/>
          <a:p>
            <a:pPr algn="just" defTabSz="886968">
              <a:lnSpc>
                <a:spcPct val="150000"/>
              </a:lnSpc>
              <a:spcAft>
                <a:spcPts val="970"/>
              </a:spcAft>
            </a:pPr>
            <a:r>
              <a:rPr lang="en-US" sz="1940" kern="1200">
                <a:solidFill>
                  <a:schemeClr val="bg1"/>
                </a:solidFill>
                <a:latin typeface="Times New Roman" panose="02020603050405020304" pitchFamily="18" charset="0"/>
                <a:ea typeface="+mn-ea"/>
                <a:cs typeface="Times New Roman" panose="02020603050405020304" pitchFamily="18" charset="0"/>
              </a:rPr>
              <a:t>Hàm là một khối mã có thể được gọi từ nơi khác trong chương trình để thực hiện một nhiệm vụ cụ thể. Một hàm có thể trả về một giá trị sau khi thực hiện xong công việc và thường mục đích chính của hàm thường là thực hiện một tính toán và trả về một kết quả. Hàm có thể nhận giá trị từ bên ngoài thông qua các tham số.</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21506" name="Picture 2" descr="bai giang VB cua thay Duong Van Phuoc | PPT">
            <a:extLst>
              <a:ext uri="{FF2B5EF4-FFF2-40B4-BE49-F238E27FC236}">
                <a16:creationId xmlns:a16="http://schemas.microsoft.com/office/drawing/2014/main" id="{20C43169-B462-091B-AFAB-DFAFF62661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22" b="10218"/>
          <a:stretch/>
        </p:blipFill>
        <p:spPr bwMode="auto">
          <a:xfrm>
            <a:off x="6794585" y="2097977"/>
            <a:ext cx="4934923" cy="284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339517"/>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1D1CFF6-DCA6-9FAC-8E3F-5923F5205037}"/>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a:t>
            </a: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3FA3B8DC-9422-53B0-862F-EF6683AAB45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Procedure (Thủ tục)</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AutoShape 2" descr="Chapter 4 - VB.Net by Schneider1 Chapter 4 General Procedures 4.1 Sub  Procedures, Part I 4.2 Sub Procedures, Part II 4.3 Function Procedures 4.4  Modular. - ppt download">
            <a:extLst>
              <a:ext uri="{FF2B5EF4-FFF2-40B4-BE49-F238E27FC236}">
                <a16:creationId xmlns:a16="http://schemas.microsoft.com/office/drawing/2014/main" id="{DDF18C0A-D3F7-05C9-C28B-5F68AE0757C3}"/>
              </a:ext>
            </a:extLst>
          </p:cNvPr>
          <p:cNvSpPr>
            <a:spLocks noChangeAspect="1" noChangeArrowheads="1"/>
          </p:cNvSpPr>
          <p:nvPr/>
        </p:nvSpPr>
        <p:spPr bwMode="auto">
          <a:xfrm>
            <a:off x="11399855" y="2147723"/>
            <a:ext cx="157536" cy="1575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2" name="Picture 4" descr="Chapter 4 - VB.Net by Schneider1 Chapter 4 General Procedures 4.1 Sub  Procedures, Part I 4.2 Sub Procedures, Part II 4.3 Function Procedures 4.4  Modular. - ppt download">
            <a:extLst>
              <a:ext uri="{FF2B5EF4-FFF2-40B4-BE49-F238E27FC236}">
                <a16:creationId xmlns:a16="http://schemas.microsoft.com/office/drawing/2014/main" id="{EA426E2D-E03E-D280-1ECE-5CBAE2679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255" y="2037303"/>
            <a:ext cx="4726075" cy="35445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09F1AF-271B-F9B5-FBF8-37E684C9ED7D}"/>
              </a:ext>
            </a:extLst>
          </p:cNvPr>
          <p:cNvSpPr txBox="1"/>
          <p:nvPr/>
        </p:nvSpPr>
        <p:spPr>
          <a:xfrm>
            <a:off x="634609" y="1805415"/>
            <a:ext cx="6094324" cy="3729995"/>
          </a:xfrm>
          <a:prstGeom prst="rect">
            <a:avLst/>
          </a:prstGeom>
          <a:noFill/>
        </p:spPr>
        <p:txBody>
          <a:bodyPr wrap="square">
            <a:spAutoFit/>
          </a:bodyPr>
          <a:lstStyle/>
          <a:p>
            <a:pPr marL="0" marR="0" algn="just">
              <a:lnSpc>
                <a:spcPct val="150000"/>
              </a:lnSpc>
              <a:spcBef>
                <a:spcPts val="0"/>
              </a:spcBef>
              <a:spcAft>
                <a:spcPts val="100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Thủ tục là một khổi mã có thể được gọi từ nơi khác trong chương trình để thực hiện một nhiệm vụ cụ thể. Tuy nhiên khác với hàm, thủ tục không trả về giá trị hoặc trả về giá trị void. Mục đích chính của thủ tục thường là thực hiện một chuỗi các hành động hoặc tính toán mà không cần trả về kết quả cuối cùng. Thủ tục cũng có thể nhận các giá trị từ bên ngoài thông qua các tham số giống như hàm.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0284739"/>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9638DB-0BD8-9E83-0086-B2490CFE9EDC}"/>
              </a:ext>
            </a:extLst>
          </p:cNvPr>
          <p:cNvGrpSpPr/>
          <p:nvPr/>
        </p:nvGrpSpPr>
        <p:grpSpPr>
          <a:xfrm>
            <a:off x="1817591" y="1734400"/>
            <a:ext cx="8551903" cy="740781"/>
            <a:chOff x="1693093" y="1816361"/>
            <a:chExt cx="8551903" cy="740781"/>
          </a:xfrm>
        </p:grpSpPr>
        <p:sp>
          <p:nvSpPr>
            <p:cNvPr id="3" name="Freeform: Shape 2">
              <a:extLst>
                <a:ext uri="{FF2B5EF4-FFF2-40B4-BE49-F238E27FC236}">
                  <a16:creationId xmlns:a16="http://schemas.microsoft.com/office/drawing/2014/main" id="{968B3673-9D17-248A-8419-FB19055B4402}"/>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Oval 3">
              <a:extLst>
                <a:ext uri="{FF2B5EF4-FFF2-40B4-BE49-F238E27FC236}">
                  <a16:creationId xmlns:a16="http://schemas.microsoft.com/office/drawing/2014/main" id="{BB4994A2-3F6A-67F2-ABDA-EC9A1B55E1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25B750-483A-EFF6-40C9-3692A4CD458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D237D880-511B-D89C-1AEE-78DDDAA427F5}"/>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ĐỐI TƯỢNG ĐIỀU KHIỂN</a:t>
              </a:r>
            </a:p>
          </p:txBody>
        </p:sp>
      </p:grpSp>
      <p:grpSp>
        <p:nvGrpSpPr>
          <p:cNvPr id="7" name="Group 6">
            <a:extLst>
              <a:ext uri="{FF2B5EF4-FFF2-40B4-BE49-F238E27FC236}">
                <a16:creationId xmlns:a16="http://schemas.microsoft.com/office/drawing/2014/main" id="{FB298D33-29E8-F115-646F-416EFD8DED58}"/>
              </a:ext>
            </a:extLst>
          </p:cNvPr>
          <p:cNvGrpSpPr/>
          <p:nvPr/>
        </p:nvGrpSpPr>
        <p:grpSpPr>
          <a:xfrm>
            <a:off x="1817591" y="3058609"/>
            <a:ext cx="8551903" cy="740781"/>
            <a:chOff x="1693093" y="1816361"/>
            <a:chExt cx="8551903" cy="740781"/>
          </a:xfrm>
        </p:grpSpPr>
        <p:sp>
          <p:nvSpPr>
            <p:cNvPr id="8" name="Freeform: Shape 7">
              <a:extLst>
                <a:ext uri="{FF2B5EF4-FFF2-40B4-BE49-F238E27FC236}">
                  <a16:creationId xmlns:a16="http://schemas.microsoft.com/office/drawing/2014/main" id="{E20109BE-B5A6-8B0E-0684-77643B074376}"/>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2265F72B-AB1B-9BEB-D455-F4E3AF163676}"/>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8BBD70-2EE1-3610-9BA9-F673D2D8E68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11" name="TextBox 10">
              <a:extLst>
                <a:ext uri="{FF2B5EF4-FFF2-40B4-BE49-F238E27FC236}">
                  <a16:creationId xmlns:a16="http://schemas.microsoft.com/office/drawing/2014/main" id="{01714F48-6B47-DD4B-4962-043E405E2B7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CẤU TRÚC SỬ DỤNG</a:t>
              </a:r>
            </a:p>
          </p:txBody>
        </p:sp>
      </p:grpSp>
      <p:grpSp>
        <p:nvGrpSpPr>
          <p:cNvPr id="12" name="Group 11">
            <a:extLst>
              <a:ext uri="{FF2B5EF4-FFF2-40B4-BE49-F238E27FC236}">
                <a16:creationId xmlns:a16="http://schemas.microsoft.com/office/drawing/2014/main" id="{31FF644D-C967-761B-FE06-EAFE075DB806}"/>
              </a:ext>
            </a:extLst>
          </p:cNvPr>
          <p:cNvGrpSpPr/>
          <p:nvPr/>
        </p:nvGrpSpPr>
        <p:grpSpPr>
          <a:xfrm>
            <a:off x="1817590" y="4382817"/>
            <a:ext cx="8551903" cy="740781"/>
            <a:chOff x="1693093" y="1816361"/>
            <a:chExt cx="8551903" cy="740781"/>
          </a:xfrm>
        </p:grpSpPr>
        <p:sp>
          <p:nvSpPr>
            <p:cNvPr id="13" name="Freeform: Shape 12">
              <a:extLst>
                <a:ext uri="{FF2B5EF4-FFF2-40B4-BE49-F238E27FC236}">
                  <a16:creationId xmlns:a16="http://schemas.microsoft.com/office/drawing/2014/main" id="{993FCB0A-EBF0-9F24-0DA1-7B12D7EC81C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7A824C25-6D0C-8459-AC24-9CBFE71322E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3CEC693-B6A1-5E3A-9364-4146EF00E81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16" name="TextBox 15">
              <a:extLst>
                <a:ext uri="{FF2B5EF4-FFF2-40B4-BE49-F238E27FC236}">
                  <a16:creationId xmlns:a16="http://schemas.microsoft.com/office/drawing/2014/main" id="{46FAE91D-1393-E651-ECC5-60272DB7EF99}"/>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THUẬT TOÁN SỬ DỤNG</a:t>
              </a:r>
            </a:p>
          </p:txBody>
        </p:sp>
      </p:grpSp>
    </p:spTree>
    <p:extLst>
      <p:ext uri="{BB962C8B-B14F-4D97-AF65-F5344CB8AC3E}">
        <p14:creationId xmlns:p14="http://schemas.microsoft.com/office/powerpoint/2010/main" val="28783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1FF644D-C967-761B-FE06-EAFE075DB806}"/>
              </a:ext>
            </a:extLst>
          </p:cNvPr>
          <p:cNvGrpSpPr/>
          <p:nvPr/>
        </p:nvGrpSpPr>
        <p:grpSpPr>
          <a:xfrm>
            <a:off x="1820048" y="3058609"/>
            <a:ext cx="8551903" cy="740781"/>
            <a:chOff x="1693093" y="1816361"/>
            <a:chExt cx="8551903" cy="740781"/>
          </a:xfrm>
        </p:grpSpPr>
        <p:sp>
          <p:nvSpPr>
            <p:cNvPr id="13" name="Freeform: Shape 12">
              <a:extLst>
                <a:ext uri="{FF2B5EF4-FFF2-40B4-BE49-F238E27FC236}">
                  <a16:creationId xmlns:a16="http://schemas.microsoft.com/office/drawing/2014/main" id="{993FCB0A-EBF0-9F24-0DA1-7B12D7EC81C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7A824C25-6D0C-8459-AC24-9CBFE71322E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3CEC693-B6A1-5E3A-9364-4146EF00E81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16" name="TextBox 15">
              <a:extLst>
                <a:ext uri="{FF2B5EF4-FFF2-40B4-BE49-F238E27FC236}">
                  <a16:creationId xmlns:a16="http://schemas.microsoft.com/office/drawing/2014/main" id="{46FAE91D-1393-E651-ECC5-60272DB7EF99}"/>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THUẬT TOÁN SỬ DỤNG</a:t>
              </a:r>
            </a:p>
          </p:txBody>
        </p:sp>
      </p:grpSp>
    </p:spTree>
    <p:extLst>
      <p:ext uri="{BB962C8B-B14F-4D97-AF65-F5344CB8AC3E}">
        <p14:creationId xmlns:p14="http://schemas.microsoft.com/office/powerpoint/2010/main" val="24944240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796371" y="3301978"/>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6</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61699"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CHẠY THỬ NGHIỆM</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796371" y="2198149"/>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5</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47551"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KIẾN THỨC MÔN HỌC ĐỂ GIẢI QUYẾT ĐỀ TÀI</a:t>
              </a:r>
            </a:p>
          </p:txBody>
        </p:sp>
      </p:grpSp>
      <p:grpSp>
        <p:nvGrpSpPr>
          <p:cNvPr id="13" name="Group 12">
            <a:extLst>
              <a:ext uri="{FF2B5EF4-FFF2-40B4-BE49-F238E27FC236}">
                <a16:creationId xmlns:a16="http://schemas.microsoft.com/office/drawing/2014/main" id="{E223FAE7-2107-4815-181C-67D65D5EDC80}"/>
              </a:ext>
            </a:extLst>
          </p:cNvPr>
          <p:cNvGrpSpPr/>
          <p:nvPr/>
        </p:nvGrpSpPr>
        <p:grpSpPr>
          <a:xfrm>
            <a:off x="1796371" y="4405807"/>
            <a:ext cx="8551903" cy="740781"/>
            <a:chOff x="1693093" y="1816361"/>
            <a:chExt cx="8551903" cy="740781"/>
          </a:xfrm>
        </p:grpSpPr>
        <p:sp>
          <p:nvSpPr>
            <p:cNvPr id="14" name="Freeform: Shape 13">
              <a:extLst>
                <a:ext uri="{FF2B5EF4-FFF2-40B4-BE49-F238E27FC236}">
                  <a16:creationId xmlns:a16="http://schemas.microsoft.com/office/drawing/2014/main" id="{9015ACE2-8DC0-D028-FBE3-7B056C9A535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D7F534BA-4AE2-ACA2-4D91-535E0F779BC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1E69CC1-BD10-8C16-003B-FD7CEDC8F211}"/>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7</a:t>
              </a:r>
            </a:p>
          </p:txBody>
        </p:sp>
        <p:sp>
          <p:nvSpPr>
            <p:cNvPr id="17" name="TextBox 16">
              <a:extLst>
                <a:ext uri="{FF2B5EF4-FFF2-40B4-BE49-F238E27FC236}">
                  <a16:creationId xmlns:a16="http://schemas.microsoft.com/office/drawing/2014/main" id="{A3E3E4DC-9D1D-B5B5-F214-DF86BEF55764}"/>
                </a:ext>
              </a:extLst>
            </p:cNvPr>
            <p:cNvSpPr txBox="1"/>
            <p:nvPr/>
          </p:nvSpPr>
          <p:spPr>
            <a:xfrm>
              <a:off x="2573523"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KẾT LUẬN</a:t>
              </a:r>
            </a:p>
          </p:txBody>
        </p:sp>
      </p:grpSp>
    </p:spTree>
    <p:extLst>
      <p:ext uri="{BB962C8B-B14F-4D97-AF65-F5344CB8AC3E}">
        <p14:creationId xmlns:p14="http://schemas.microsoft.com/office/powerpoint/2010/main" val="1556677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2B879CAD-140E-3BAB-010E-155E1B5CB597}"/>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552C0822-BAED-E4D0-1919-25208A86FC1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Random</a:t>
            </a:r>
            <a:endParaRPr lang="en-US" altLang="zh-CN" sz="3281" b="1" kern="1200"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A9D37844-B66A-8F02-2336-9E58FA664237}"/>
              </a:ext>
            </a:extLst>
          </p:cNvPr>
          <p:cNvSpPr txBox="1"/>
          <p:nvPr/>
        </p:nvSpPr>
        <p:spPr>
          <a:xfrm>
            <a:off x="1338943" y="1576757"/>
            <a:ext cx="9633857" cy="5114990"/>
          </a:xfrm>
          <a:prstGeom prst="rect">
            <a:avLst/>
          </a:prstGeom>
          <a:noFill/>
        </p:spPr>
        <p:txBody>
          <a:bodyPr wrap="square">
            <a:spAutoFit/>
          </a:bodyPr>
          <a:lstStyle/>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Random là thuật toán sử dụng số ngẫu nhiên để đưa ra quyết định trong quá trình thực thi số ngẫu nhiên được sinh ra có thể được giới hạn trong một khoảng giá trị nhất định. Trong chương trình thi trắc nghiệm được sử dụng trong thuật toán xáo trộn và thuật toán tạo mã salt.</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Random được chia ra làm 2 loại, đó là bộ tạo số ngẫu nhiên thật và bộ tạo số ngẫu nhiên giả.</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bộ tạo số ngẫu nhiên thật, thuật toán sử dụng các hiện tượng vật lý không thể dự đoán như cường độ âm thanh, nhiệt độ, các loại nhiễu,...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bộ tạo số ngẫu nhiên giả, thuật toán sử dụng các phép toán để tính toán số ngẫu nhiên mới từ kết quả cũ và lưu trữ kết quả mới để làm đầu vào cho lượt tính toán tiếp theo.</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7394143"/>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4A2E8828-2575-7191-7DF9-489E104BD63C}"/>
              </a:ext>
            </a:extLst>
          </p:cNvPr>
          <p:cNvSpPr txBox="1"/>
          <p:nvPr/>
        </p:nvSpPr>
        <p:spPr>
          <a:xfrm>
            <a:off x="793938" y="643466"/>
            <a:ext cx="857857" cy="876274"/>
          </a:xfrm>
          <a:prstGeom prst="rect">
            <a:avLst/>
          </a:prstGeom>
          <a:noFill/>
        </p:spPr>
        <p:txBody>
          <a:bodyPr wrap="none" anchor="ctr">
            <a:noAutofit/>
          </a:bodyPr>
          <a:lstStyle/>
          <a:p>
            <a:pPr algn="ctr" defTabSz="1038599">
              <a:spcAft>
                <a:spcPts val="533"/>
              </a:spcAft>
            </a:pPr>
            <a:r>
              <a:rPr lang="en-US" altLang="zh-CN" sz="397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1AA107F-FAEA-3264-906D-CC10E5E967C6}"/>
              </a:ext>
            </a:extLst>
          </p:cNvPr>
          <p:cNvSpPr txBox="1"/>
          <p:nvPr/>
        </p:nvSpPr>
        <p:spPr>
          <a:xfrm>
            <a:off x="1312419" y="697357"/>
            <a:ext cx="3582133" cy="768494"/>
          </a:xfrm>
          <a:prstGeom prst="rect">
            <a:avLst/>
          </a:prstGeom>
          <a:noFill/>
        </p:spPr>
        <p:txBody>
          <a:bodyPr wrap="none" lIns="466088" tIns="0" rIns="0" bIns="0" anchor="ctr" anchorCtr="0">
            <a:normAutofit/>
          </a:bodyPr>
          <a:lstStyle/>
          <a:p>
            <a:pPr defTabSz="1038599">
              <a:spcAft>
                <a:spcPts val="533"/>
              </a:spcAft>
            </a:pPr>
            <a:r>
              <a:rPr lang="en-US" altLang="zh-CN" sz="347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652750CA-7386-CF3D-709B-1FB790FBBD1E}"/>
              </a:ext>
            </a:extLst>
          </p:cNvPr>
          <p:cNvSpPr txBox="1"/>
          <p:nvPr/>
        </p:nvSpPr>
        <p:spPr>
          <a:xfrm>
            <a:off x="911252" y="1750693"/>
            <a:ext cx="10486810" cy="4463840"/>
          </a:xfrm>
          <a:prstGeom prst="rect">
            <a:avLst/>
          </a:prstGeom>
          <a:noFill/>
        </p:spPr>
        <p:txBody>
          <a:bodyPr wrap="square">
            <a:spAutoFit/>
          </a:bodyPr>
          <a:lstStyle/>
          <a:p>
            <a:pPr marL="363474" indent="-363474" algn="just" defTabSz="969264">
              <a:lnSpc>
                <a:spcPct val="150000"/>
              </a:lnSpc>
              <a:spcAft>
                <a:spcPts val="600"/>
              </a:spcAft>
              <a:buFont typeface="Symbol" panose="05050102010706020507" pitchFamily="18" charset="2"/>
              <a:buChar char=""/>
            </a:pPr>
            <a:r>
              <a:rPr lang="en-US" sz="2120" kern="1200" dirty="0" err="1">
                <a:solidFill>
                  <a:schemeClr val="bg1"/>
                </a:solidFill>
                <a:latin typeface="Times New Roman" panose="02020603050405020304" pitchFamily="18" charset="0"/>
                <a:ea typeface="+mn-ea"/>
                <a:cs typeface="Times New Roman" panose="02020603050405020304" pitchFamily="18" charset="0"/>
              </a:rPr>
              <a:t>Thuật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toán</a:t>
            </a:r>
            <a:r>
              <a:rPr lang="en-US" sz="2120" kern="1200" dirty="0">
                <a:solidFill>
                  <a:schemeClr val="bg1"/>
                </a:solidFill>
                <a:latin typeface="Times New Roman" panose="02020603050405020304" pitchFamily="18" charset="0"/>
                <a:ea typeface="+mn-ea"/>
                <a:cs typeface="Times New Roman" panose="02020603050405020304" pitchFamily="18" charset="0"/>
              </a:rPr>
              <a:t> hash (</a:t>
            </a:r>
            <a:r>
              <a:rPr lang="en-US" sz="2120" kern="1200" dirty="0" err="1">
                <a:solidFill>
                  <a:schemeClr val="bg1"/>
                </a:solidFill>
                <a:latin typeface="Times New Roman" panose="02020603050405020304" pitchFamily="18" charset="0"/>
                <a:ea typeface="+mn-ea"/>
                <a:cs typeface="Times New Roman" panose="02020603050405020304" pitchFamily="18" charset="0"/>
              </a:rPr>
              <a:t>băm</a:t>
            </a:r>
            <a:r>
              <a:rPr lang="en-US" sz="2120" kern="1200" dirty="0">
                <a:solidFill>
                  <a:schemeClr val="bg1"/>
                </a:solidFill>
                <a:latin typeface="Times New Roman" panose="02020603050405020304" pitchFamily="18" charset="0"/>
                <a:ea typeface="+mn-ea"/>
                <a:cs typeface="Times New Roman" panose="02020603050405020304" pitchFamily="18" charset="0"/>
              </a:rPr>
              <a:t>) là </a:t>
            </a:r>
            <a:r>
              <a:rPr lang="en-US" sz="2120" kern="1200" dirty="0" err="1">
                <a:solidFill>
                  <a:schemeClr val="bg1"/>
                </a:solidFill>
                <a:latin typeface="Times New Roman" panose="02020603050405020304" pitchFamily="18" charset="0"/>
                <a:ea typeface="+mn-ea"/>
                <a:cs typeface="Times New Roman" panose="02020603050405020304" pitchFamily="18" charset="0"/>
              </a:rPr>
              <a:t>một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thuật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toán</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chuyển</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đổi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một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chuỗi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ký</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tự</a:t>
            </a:r>
            <a:r>
              <a:rPr lang="en-US" sz="2120" kern="1200" dirty="0">
                <a:solidFill>
                  <a:schemeClr val="bg1"/>
                </a:solidFill>
                <a:latin typeface="Times New Roman" panose="02020603050405020304" pitchFamily="18" charset="0"/>
                <a:ea typeface="+mn-ea"/>
                <a:cs typeface="Times New Roman" panose="02020603050405020304" pitchFamily="18" charset="0"/>
              </a:rPr>
              <a:t> đầu vào </a:t>
            </a:r>
            <a:r>
              <a:rPr lang="en-US" sz="2120" kern="1200" dirty="0" err="1">
                <a:solidFill>
                  <a:schemeClr val="bg1"/>
                </a:solidFill>
                <a:latin typeface="Times New Roman" panose="02020603050405020304" pitchFamily="18" charset="0"/>
                <a:ea typeface="+mn-ea"/>
                <a:cs typeface="Times New Roman" panose="02020603050405020304" pitchFamily="18" charset="0"/>
              </a:rPr>
              <a:t>thành</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một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chuỗi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ký</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tự</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có</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độ</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dài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xác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định</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giá</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trị</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này</a:t>
            </a:r>
            <a:r>
              <a:rPr lang="en-US" sz="2120" kern="1200" dirty="0">
                <a:solidFill>
                  <a:schemeClr val="bg1"/>
                </a:solidFill>
                <a:latin typeface="Times New Roman" panose="02020603050405020304" pitchFamily="18" charset="0"/>
                <a:ea typeface="+mn-ea"/>
                <a:cs typeface="Times New Roman" panose="02020603050405020304" pitchFamily="18" charset="0"/>
              </a:rPr>
              <a:t> được </a:t>
            </a:r>
            <a:r>
              <a:rPr lang="en-US" sz="2120" kern="1200" dirty="0" err="1">
                <a:solidFill>
                  <a:schemeClr val="bg1"/>
                </a:solidFill>
                <a:latin typeface="Times New Roman" panose="02020603050405020304" pitchFamily="18" charset="0"/>
                <a:ea typeface="+mn-ea"/>
                <a:cs typeface="Times New Roman" panose="02020603050405020304" pitchFamily="18" charset="0"/>
              </a:rPr>
              <a:t>gọi</a:t>
            </a:r>
            <a:r>
              <a:rPr lang="en-US" sz="2120" kern="1200" dirty="0">
                <a:solidFill>
                  <a:schemeClr val="bg1"/>
                </a:solidFill>
                <a:latin typeface="Times New Roman" panose="02020603050405020304" pitchFamily="18" charset="0"/>
                <a:ea typeface="+mn-ea"/>
                <a:cs typeface="Times New Roman" panose="02020603050405020304" pitchFamily="18" charset="0"/>
              </a:rPr>
              <a:t> là </a:t>
            </a:r>
            <a:r>
              <a:rPr lang="en-US" sz="2120" kern="1200" dirty="0" err="1">
                <a:solidFill>
                  <a:schemeClr val="bg1"/>
                </a:solidFill>
                <a:latin typeface="Times New Roman" panose="02020603050405020304" pitchFamily="18" charset="0"/>
                <a:ea typeface="+mn-ea"/>
                <a:cs typeface="Times New Roman" panose="02020603050405020304" pitchFamily="18" charset="0"/>
              </a:rPr>
              <a:t>giá</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trị</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băm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Thuật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toán</a:t>
            </a:r>
            <a:r>
              <a:rPr lang="en-US" sz="2120" kern="1200" dirty="0">
                <a:solidFill>
                  <a:schemeClr val="bg1"/>
                </a:solidFill>
                <a:latin typeface="Times New Roman" panose="02020603050405020304" pitchFamily="18" charset="0"/>
                <a:ea typeface="+mn-ea"/>
                <a:cs typeface="Times New Roman" panose="02020603050405020304" pitchFamily="18" charset="0"/>
              </a:rPr>
              <a:t> hash được </a:t>
            </a:r>
            <a:r>
              <a:rPr lang="en-US" sz="2120" kern="1200" dirty="0" err="1">
                <a:solidFill>
                  <a:schemeClr val="bg1"/>
                </a:solidFill>
                <a:latin typeface="Times New Roman" panose="02020603050405020304" pitchFamily="18" charset="0"/>
                <a:ea typeface="+mn-ea"/>
                <a:cs typeface="Times New Roman" panose="02020603050405020304" pitchFamily="18" charset="0"/>
              </a:rPr>
              <a:t>sử</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dụng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rộng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rãi</a:t>
            </a:r>
            <a:r>
              <a:rPr lang="en-US" sz="2120" kern="1200" dirty="0">
                <a:solidFill>
                  <a:schemeClr val="bg1"/>
                </a:solidFill>
                <a:latin typeface="Times New Roman" panose="02020603050405020304" pitchFamily="18" charset="0"/>
                <a:ea typeface="+mn-ea"/>
                <a:cs typeface="Times New Roman" panose="02020603050405020304" pitchFamily="18" charset="0"/>
              </a:rPr>
              <a:t> trong </a:t>
            </a:r>
            <a:r>
              <a:rPr lang="en-US" sz="2120" kern="1200" dirty="0" err="1">
                <a:solidFill>
                  <a:schemeClr val="bg1"/>
                </a:solidFill>
                <a:latin typeface="Times New Roman" panose="02020603050405020304" pitchFamily="18" charset="0"/>
                <a:ea typeface="+mn-ea"/>
                <a:cs typeface="Times New Roman" panose="02020603050405020304" pitchFamily="18" charset="0"/>
              </a:rPr>
              <a:t>nhiều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ứng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dụng</a:t>
            </a:r>
            <a:r>
              <a:rPr lang="en-US" sz="2120" kern="1200" dirty="0">
                <a:solidFill>
                  <a:schemeClr val="bg1"/>
                </a:solidFill>
                <a:latin typeface="Times New Roman" panose="02020603050405020304" pitchFamily="18" charset="0"/>
                <a:ea typeface="+mn-ea"/>
                <a:cs typeface="Times New Roman" panose="02020603050405020304" pitchFamily="18" charset="0"/>
              </a:rPr>
              <a:t> như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mã</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học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xác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thực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dữ</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liệu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và</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cấu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trúc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dữ</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liệu</a:t>
            </a:r>
            <a:r>
              <a:rPr lang="en-US" sz="2120" kern="1200" dirty="0">
                <a:solidFill>
                  <a:schemeClr val="bg1"/>
                </a:solidFill>
                <a:latin typeface="Times New Roman" panose="02020603050405020304" pitchFamily="18" charset="0"/>
                <a:ea typeface="+mn-ea"/>
                <a:cs typeface="Times New Roman" panose="02020603050405020304" pitchFamily="18" charset="0"/>
              </a:rPr>
              <a:t>. Trong </a:t>
            </a:r>
            <a:r>
              <a:rPr lang="en-US" sz="2120" kern="1200" dirty="0" err="1">
                <a:solidFill>
                  <a:schemeClr val="bg1"/>
                </a:solidFill>
                <a:latin typeface="Times New Roman" panose="02020603050405020304" pitchFamily="18" charset="0"/>
                <a:ea typeface="+mn-ea"/>
                <a:cs typeface="Times New Roman" panose="02020603050405020304" pitchFamily="18" charset="0"/>
              </a:rPr>
              <a:t>chương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trình</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trắc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nghiệm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thuật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toán</a:t>
            </a:r>
            <a:r>
              <a:rPr lang="en-US" sz="2120" kern="1200" dirty="0">
                <a:solidFill>
                  <a:schemeClr val="bg1"/>
                </a:solidFill>
                <a:latin typeface="Times New Roman" panose="02020603050405020304" pitchFamily="18" charset="0"/>
                <a:ea typeface="+mn-ea"/>
                <a:cs typeface="Times New Roman" panose="02020603050405020304" pitchFamily="18" charset="0"/>
              </a:rPr>
              <a:t> hash SHA256 được </a:t>
            </a:r>
            <a:r>
              <a:rPr lang="en-US" sz="2120" kern="1200" dirty="0" err="1">
                <a:solidFill>
                  <a:schemeClr val="bg1"/>
                </a:solidFill>
                <a:latin typeface="Times New Roman" panose="02020603050405020304" pitchFamily="18" charset="0"/>
                <a:ea typeface="+mn-ea"/>
                <a:cs typeface="Times New Roman" panose="02020603050405020304" pitchFamily="18" charset="0"/>
              </a:rPr>
              <a:t>sử</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dụng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để</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băm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chuỗi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thông</a:t>
            </a:r>
            <a:r>
              <a:rPr lang="en-US" sz="2120" kern="1200" dirty="0">
                <a:solidFill>
                  <a:schemeClr val="bg1"/>
                </a:solidFill>
                <a:latin typeface="Times New Roman" panose="02020603050405020304" pitchFamily="18" charset="0"/>
                <a:ea typeface="+mn-ea"/>
                <a:cs typeface="Times New Roman" panose="02020603050405020304" pitchFamily="18" charset="0"/>
              </a:rPr>
              <a:t> tin </a:t>
            </a:r>
            <a:r>
              <a:rPr lang="en-US" sz="2120" kern="1200" dirty="0" err="1">
                <a:solidFill>
                  <a:schemeClr val="bg1"/>
                </a:solidFill>
                <a:latin typeface="Times New Roman" panose="02020603050405020304" pitchFamily="18" charset="0"/>
                <a:ea typeface="+mn-ea"/>
                <a:cs typeface="Times New Roman" panose="02020603050405020304" pitchFamily="18" charset="0"/>
              </a:rPr>
              <a:t>đăng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nhập</a:t>
            </a:r>
            <a:r>
              <a:rPr lang="en-US" sz="2120" kern="1200" dirty="0">
                <a:solidFill>
                  <a:schemeClr val="bg1"/>
                </a:solidFill>
                <a:latin typeface="Times New Roman" panose="02020603050405020304" pitchFamily="18" charset="0"/>
                <a:ea typeface="+mn-ea"/>
                <a:cs typeface="Times New Roman" panose="02020603050405020304" pitchFamily="18" charset="0"/>
              </a:rPr>
              <a:t> người </a:t>
            </a:r>
            <a:r>
              <a:rPr lang="en-US" sz="2120" kern="1200" dirty="0" err="1">
                <a:solidFill>
                  <a:schemeClr val="bg1"/>
                </a:solidFill>
                <a:latin typeface="Times New Roman" panose="02020603050405020304" pitchFamily="18" charset="0"/>
                <a:ea typeface="+mn-ea"/>
                <a:cs typeface="Times New Roman" panose="02020603050405020304" pitchFamily="18" charset="0"/>
              </a:rPr>
              <a:t>dùng</a:t>
            </a:r>
            <a:r>
              <a:rPr lang="en-US" sz="2120" kern="1200" dirty="0">
                <a:solidFill>
                  <a:schemeClr val="bg1"/>
                </a:solidFill>
                <a:latin typeface="Times New Roman" panose="02020603050405020304" pitchFamily="18" charset="0"/>
                <a:ea typeface="+mn-ea"/>
                <a:cs typeface="Times New Roman" panose="02020603050405020304" pitchFamily="18" charset="0"/>
              </a:rPr>
              <a:t> bao </a:t>
            </a:r>
            <a:r>
              <a:rPr lang="en-US" sz="2120" kern="1200" dirty="0" err="1">
                <a:solidFill>
                  <a:schemeClr val="bg1"/>
                </a:solidFill>
                <a:latin typeface="Times New Roman" panose="02020603050405020304" pitchFamily="18" charset="0"/>
                <a:ea typeface="+mn-ea"/>
                <a:cs typeface="Times New Roman" panose="02020603050405020304" pitchFamily="18" charset="0"/>
              </a:rPr>
              <a:t>gồm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khẩu</a:t>
            </a:r>
            <a:r>
              <a:rPr lang="en-US" sz="2120" kern="1200" dirty="0">
                <a:solidFill>
                  <a:schemeClr val="bg1"/>
                </a:solidFill>
                <a:latin typeface="Times New Roman" panose="02020603050405020304" pitchFamily="18" charset="0"/>
                <a:ea typeface="+mn-ea"/>
                <a:cs typeface="Times New Roman" panose="02020603050405020304" pitchFamily="18" charset="0"/>
              </a:rPr>
              <a:t> được </a:t>
            </a:r>
            <a:r>
              <a:rPr lang="en-US" sz="2120" kern="1200" dirty="0" err="1">
                <a:solidFill>
                  <a:schemeClr val="bg1"/>
                </a:solidFill>
                <a:latin typeface="Times New Roman" panose="02020603050405020304" pitchFamily="18" charset="0"/>
                <a:ea typeface="+mn-ea"/>
                <a:cs typeface="Times New Roman" panose="02020603050405020304" pitchFamily="18" charset="0"/>
              </a:rPr>
              <a:t>ghép</a:t>
            </a:r>
            <a:r>
              <a:rPr lang="en-US" sz="2120" kern="1200" dirty="0">
                <a:solidFill>
                  <a:schemeClr val="bg1"/>
                </a:solidFill>
                <a:latin typeface="Times New Roman" panose="02020603050405020304" pitchFamily="18" charset="0"/>
                <a:ea typeface="+mn-ea"/>
                <a:cs typeface="Times New Roman" panose="02020603050405020304" pitchFamily="18" charset="0"/>
              </a:rPr>
              <a:t> với </a:t>
            </a:r>
            <a:r>
              <a:rPr lang="en-US" sz="2120" kern="1200" dirty="0" err="1">
                <a:solidFill>
                  <a:schemeClr val="bg1"/>
                </a:solidFill>
                <a:latin typeface="Times New Roman" panose="02020603050405020304" pitchFamily="18" charset="0"/>
                <a:ea typeface="+mn-ea"/>
                <a:cs typeface="Times New Roman" panose="02020603050405020304" pitchFamily="18" charset="0"/>
              </a:rPr>
              <a:t>một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chuỗi</a:t>
            </a:r>
            <a:r>
              <a:rPr lang="en-US" sz="2120" kern="1200" dirty="0">
                <a:solidFill>
                  <a:schemeClr val="bg1"/>
                </a:solidFill>
                <a:latin typeface="Times New Roman" panose="02020603050405020304" pitchFamily="18" charset="0"/>
                <a:ea typeface="+mn-ea"/>
                <a:cs typeface="Times New Roman" panose="02020603050405020304" pitchFamily="18" charset="0"/>
              </a:rPr>
              <a:t> salt được sinh </a:t>
            </a:r>
            <a:r>
              <a:rPr lang="en-US" sz="2120" kern="1200" dirty="0" err="1">
                <a:solidFill>
                  <a:schemeClr val="bg1"/>
                </a:solidFill>
                <a:latin typeface="Times New Roman" panose="02020603050405020304" pitchFamily="18" charset="0"/>
                <a:ea typeface="+mn-ea"/>
                <a:cs typeface="Times New Roman" panose="02020603050405020304" pitchFamily="18" charset="0"/>
              </a:rPr>
              <a:t>ngẫu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nhiên</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và</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mã</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hoá</a:t>
            </a:r>
            <a:r>
              <a:rPr lang="en-US" sz="2120" kern="1200" dirty="0">
                <a:solidFill>
                  <a:schemeClr val="bg1"/>
                </a:solidFill>
                <a:latin typeface="Times New Roman" panose="02020603050405020304" pitchFamily="18" charset="0"/>
                <a:ea typeface="+mn-ea"/>
                <a:cs typeface="Times New Roman" panose="02020603050405020304" pitchFamily="18" charset="0"/>
              </a:rPr>
              <a:t> Base64 </a:t>
            </a:r>
            <a:r>
              <a:rPr lang="en-US" sz="2120" kern="1200" dirty="0" err="1">
                <a:solidFill>
                  <a:schemeClr val="bg1"/>
                </a:solidFill>
                <a:latin typeface="Times New Roman" panose="02020603050405020304" pitchFamily="18" charset="0"/>
                <a:ea typeface="+mn-ea"/>
                <a:cs typeface="Times New Roman" panose="02020603050405020304" pitchFamily="18" charset="0"/>
              </a:rPr>
              <a:t>để</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giúp</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bảo</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thông</a:t>
            </a:r>
            <a:r>
              <a:rPr lang="en-US" sz="2120" kern="1200" dirty="0">
                <a:solidFill>
                  <a:schemeClr val="bg1"/>
                </a:solidFill>
                <a:latin typeface="Times New Roman" panose="02020603050405020304" pitchFamily="18" charset="0"/>
                <a:ea typeface="+mn-ea"/>
                <a:cs typeface="Times New Roman" panose="02020603050405020304" pitchFamily="18" charset="0"/>
              </a:rPr>
              <a:t> tin </a:t>
            </a:r>
            <a:r>
              <a:rPr lang="en-US" sz="2120" kern="1200" dirty="0" err="1">
                <a:solidFill>
                  <a:schemeClr val="bg1"/>
                </a:solidFill>
                <a:latin typeface="Times New Roman" panose="02020603050405020304" pitchFamily="18" charset="0"/>
                <a:ea typeface="+mn-ea"/>
                <a:cs typeface="Times New Roman" panose="02020603050405020304" pitchFamily="18" charset="0"/>
              </a:rPr>
              <a:t>đăng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nhập</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ngay</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cả</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khi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cơ</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sở</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dữ</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liệu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bị</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rò</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rỉ</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thông</a:t>
            </a:r>
            <a:r>
              <a:rPr lang="en-US" sz="2120" kern="1200" dirty="0">
                <a:solidFill>
                  <a:schemeClr val="bg1"/>
                </a:solidFill>
                <a:latin typeface="Times New Roman" panose="02020603050405020304" pitchFamily="18" charset="0"/>
                <a:ea typeface="+mn-ea"/>
                <a:cs typeface="Times New Roman" panose="02020603050405020304" pitchFamily="18" charset="0"/>
              </a:rPr>
              <a:t> tin. Salt được </a:t>
            </a:r>
            <a:r>
              <a:rPr lang="en-US" sz="2120" kern="1200" dirty="0" err="1">
                <a:solidFill>
                  <a:schemeClr val="bg1"/>
                </a:solidFill>
                <a:latin typeface="Times New Roman" panose="02020603050405020304" pitchFamily="18" charset="0"/>
                <a:ea typeface="+mn-ea"/>
                <a:cs typeface="Times New Roman" panose="02020603050405020304" pitchFamily="18" charset="0"/>
              </a:rPr>
              <a:t>sử</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dụng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để</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chống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lại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các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phương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thức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tấn</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công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dò</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khẩu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dựa</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trên</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bảng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băm</a:t>
            </a:r>
            <a:r>
              <a:rPr lang="en-US" sz="2120" kern="1200" dirty="0">
                <a:solidFill>
                  <a:schemeClr val="bg1"/>
                </a:solidFill>
                <a:latin typeface="Times New Roman" panose="02020603050405020304" pitchFamily="18" charset="0"/>
                <a:ea typeface="+mn-ea"/>
                <a:cs typeface="Times New Roman" panose="02020603050405020304" pitchFamily="18" charset="0"/>
              </a:rPr>
              <a:t>, salt </a:t>
            </a:r>
            <a:r>
              <a:rPr lang="en-US" sz="2120" kern="1200" dirty="0" err="1">
                <a:solidFill>
                  <a:schemeClr val="bg1"/>
                </a:solidFill>
                <a:latin typeface="Times New Roman" panose="02020603050405020304" pitchFamily="18" charset="0"/>
                <a:ea typeface="+mn-ea"/>
                <a:cs typeface="Times New Roman" panose="02020603050405020304" pitchFamily="18" charset="0"/>
              </a:rPr>
              <a:t>đảm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bảo</a:t>
            </a:r>
            <a:r>
              <a:rPr lang="en-US" sz="2120" kern="1200" dirty="0">
                <a:solidFill>
                  <a:schemeClr val="bg1"/>
                </a:solidFill>
                <a:latin typeface="Times New Roman" panose="02020603050405020304" pitchFamily="18" charset="0"/>
                <a:ea typeface="+mn-ea"/>
                <a:cs typeface="Times New Roman" panose="02020603050405020304" pitchFamily="18" charset="0"/>
              </a:rPr>
              <a:t> 2 người </a:t>
            </a:r>
            <a:r>
              <a:rPr lang="en-US" sz="2120" kern="1200" dirty="0" err="1">
                <a:solidFill>
                  <a:schemeClr val="bg1"/>
                </a:solidFill>
                <a:latin typeface="Times New Roman" panose="02020603050405020304" pitchFamily="18" charset="0"/>
                <a:ea typeface="+mn-ea"/>
                <a:cs typeface="Times New Roman" panose="02020603050405020304" pitchFamily="18" charset="0"/>
              </a:rPr>
              <a:t>dùng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có</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khẩu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giống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nhau</a:t>
            </a:r>
            <a:r>
              <a:rPr lang="en-US" sz="2120" kern="1200" dirty="0">
                <a:solidFill>
                  <a:schemeClr val="bg1"/>
                </a:solidFill>
                <a:latin typeface="Times New Roman" panose="02020603050405020304" pitchFamily="18" charset="0"/>
                <a:ea typeface="+mn-ea"/>
                <a:cs typeface="Times New Roman" panose="02020603050405020304" pitchFamily="18" charset="0"/>
              </a:rPr>
              <a:t> cũng </a:t>
            </a:r>
            <a:r>
              <a:rPr lang="en-US" sz="2120" kern="1200" dirty="0" err="1">
                <a:solidFill>
                  <a:schemeClr val="bg1"/>
                </a:solidFill>
                <a:latin typeface="Times New Roman" panose="02020603050405020304" pitchFamily="18" charset="0"/>
                <a:ea typeface="+mn-ea"/>
                <a:cs typeface="Times New Roman" panose="02020603050405020304" pitchFamily="18" charset="0"/>
              </a:rPr>
              <a:t>không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thể</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có</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giá</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trị</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băm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khẩu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giống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nhau</a:t>
            </a:r>
            <a:r>
              <a:rPr lang="en-US" sz="2120" kern="1200" dirty="0">
                <a:solidFill>
                  <a:schemeClr val="bg1"/>
                </a:solidFill>
                <a:latin typeface="Times New Roman" panose="02020603050405020304" pitchFamily="18" charset="0"/>
                <a:ea typeface="+mn-ea"/>
                <a:cs typeface="Times New Roman" panose="02020603050405020304" pitchFamily="18" charset="0"/>
              </a:rPr>
              <a:t>.</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9068912"/>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91F950-A96E-796D-2441-CB2FB9B703AB}"/>
              </a:ext>
            </a:extLst>
          </p:cNvPr>
          <p:cNvSpPr txBox="1"/>
          <p:nvPr/>
        </p:nvSpPr>
        <p:spPr>
          <a:xfrm>
            <a:off x="1171290" y="1722027"/>
            <a:ext cx="10239278" cy="4492506"/>
          </a:xfrm>
          <a:prstGeom prst="rect">
            <a:avLst/>
          </a:prstGeom>
          <a:noFill/>
        </p:spPr>
        <p:txBody>
          <a:bodyPr wrap="square">
            <a:spAutoFit/>
          </a:bodyPr>
          <a:lstStyle/>
          <a:p>
            <a:pPr marL="411480" indent="-411480" defTabSz="1097280">
              <a:lnSpc>
                <a:spcPct val="150000"/>
              </a:lnSpc>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Thuật toán hash có nhiều loại như SHA256, MD5, SHAKE,...</a:t>
            </a:r>
            <a:endParaRPr lang="en-US" sz="2400" kern="1200">
              <a:solidFill>
                <a:schemeClr val="bg1"/>
              </a:solidFill>
              <a:latin typeface="Cambria" panose="02040503050406030204" pitchFamily="18" charset="0"/>
              <a:ea typeface="+mn-ea"/>
              <a:cs typeface="Times New Roman" panose="02020603050405020304" pitchFamily="18" charset="0"/>
            </a:endParaRPr>
          </a:p>
          <a:p>
            <a:pPr marL="411480" indent="-411480" defTabSz="1097280">
              <a:lnSpc>
                <a:spcPct val="150000"/>
              </a:lnSpc>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Có độ bảo mật cao do thuật toán hash là thuật toán một chiều tức là không thể (hoặc rất khó) dựa vào giá trị băm để tính toán lại giá trị ban đầu.</a:t>
            </a:r>
            <a:endParaRPr lang="en-US" sz="2400" kern="1200">
              <a:solidFill>
                <a:schemeClr val="bg1"/>
              </a:solidFill>
              <a:latin typeface="Cambria" panose="02040503050406030204" pitchFamily="18" charset="0"/>
              <a:ea typeface="+mn-ea"/>
              <a:cs typeface="Times New Roman" panose="02020603050405020304" pitchFamily="18" charset="0"/>
            </a:endParaRPr>
          </a:p>
          <a:p>
            <a:pPr marL="411480" indent="-411480" defTabSz="1097280">
              <a:lnSpc>
                <a:spcPct val="150000"/>
              </a:lnSpc>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Có tính nhất quán vì cũng một giá trị đầu vào sẽ luôn tạo ra cùng một giá trị băm giống nhau.</a:t>
            </a:r>
            <a:endParaRPr lang="en-US" sz="2400" kern="1200">
              <a:solidFill>
                <a:schemeClr val="bg1"/>
              </a:solidFill>
              <a:latin typeface="Cambria" panose="02040503050406030204" pitchFamily="18" charset="0"/>
              <a:ea typeface="+mn-ea"/>
              <a:cs typeface="Times New Roman" panose="02020603050405020304" pitchFamily="18" charset="0"/>
            </a:endParaRPr>
          </a:p>
          <a:p>
            <a:pPr marL="411480" indent="-411480" defTabSz="1097280">
              <a:lnSpc>
                <a:spcPct val="150000"/>
              </a:lnSpc>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Thuật toán băm đảm bảo có khả năng xử lý và trả về kết quả nhanh chóng.</a:t>
            </a:r>
            <a:endParaRPr lang="en-US" sz="2400" kern="1200">
              <a:solidFill>
                <a:schemeClr val="bg1"/>
              </a:solidFill>
              <a:latin typeface="Cambria" panose="02040503050406030204" pitchFamily="18" charset="0"/>
              <a:ea typeface="+mn-ea"/>
              <a:cs typeface="Times New Roman" panose="02020603050405020304" pitchFamily="18" charset="0"/>
            </a:endParaRPr>
          </a:p>
          <a:p>
            <a:pPr marL="411480" indent="-411480" defTabSz="1097280">
              <a:lnSpc>
                <a:spcPct val="150000"/>
              </a:lnSpc>
              <a:spcAft>
                <a:spcPts val="1200"/>
              </a:spcAft>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Đầu vào thuật toán có thể có độ dài bất kỳ, nhưng đầu ra luôn có độ dài cố định.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TextBox 37">
            <a:extLst>
              <a:ext uri="{FF2B5EF4-FFF2-40B4-BE49-F238E27FC236}">
                <a16:creationId xmlns:a16="http://schemas.microsoft.com/office/drawing/2014/main" id="{7CE2B185-6808-90C6-FDF3-7AFC13993698}"/>
              </a:ext>
            </a:extLst>
          </p:cNvPr>
          <p:cNvSpPr txBox="1"/>
          <p:nvPr/>
        </p:nvSpPr>
        <p:spPr>
          <a:xfrm>
            <a:off x="781431" y="643466"/>
            <a:ext cx="970226" cy="991055"/>
          </a:xfrm>
          <a:prstGeom prst="rect">
            <a:avLst/>
          </a:prstGeom>
          <a:noFill/>
        </p:spPr>
        <p:txBody>
          <a:bodyPr wrap="none" anchor="ctr">
            <a:noAutofit/>
          </a:bodyPr>
          <a:lstStyle/>
          <a:p>
            <a:pPr algn="ctr" defTabSz="1175772">
              <a:spcAft>
                <a:spcPts val="604"/>
              </a:spcAft>
            </a:pPr>
            <a:r>
              <a:rPr lang="en-US" altLang="zh-CN" sz="450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2F438CF0-C736-7D8D-5B35-1AA03A70BBF1}"/>
              </a:ext>
            </a:extLst>
          </p:cNvPr>
          <p:cNvSpPr txBox="1"/>
          <p:nvPr/>
        </p:nvSpPr>
        <p:spPr>
          <a:xfrm>
            <a:off x="1367827" y="704416"/>
            <a:ext cx="4051349" cy="869158"/>
          </a:xfrm>
          <a:prstGeom prst="rect">
            <a:avLst/>
          </a:prstGeom>
          <a:noFill/>
        </p:spPr>
        <p:txBody>
          <a:bodyPr wrap="none" lIns="466088" tIns="0" rIns="0" bIns="0" anchor="ctr" anchorCtr="0">
            <a:normAutofit/>
          </a:bodyPr>
          <a:lstStyle/>
          <a:p>
            <a:pPr defTabSz="1175772">
              <a:spcAft>
                <a:spcPts val="604"/>
              </a:spcAft>
            </a:pPr>
            <a:r>
              <a:rPr lang="en-US" altLang="zh-CN" sz="3937"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1386684669"/>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91F950-A96E-796D-2441-CB2FB9B703AB}"/>
              </a:ext>
            </a:extLst>
          </p:cNvPr>
          <p:cNvSpPr txBox="1"/>
          <p:nvPr/>
        </p:nvSpPr>
        <p:spPr>
          <a:xfrm>
            <a:off x="781431" y="1573574"/>
            <a:ext cx="10239278" cy="496931"/>
          </a:xfrm>
          <a:prstGeom prst="rect">
            <a:avLst/>
          </a:prstGeom>
          <a:noFill/>
        </p:spPr>
        <p:txBody>
          <a:bodyPr wrap="square">
            <a:spAutoFit/>
          </a:bodyPr>
          <a:lstStyle/>
          <a:p>
            <a:pPr defTabSz="1097280">
              <a:lnSpc>
                <a:spcPct val="150000"/>
              </a:lnSpc>
            </a:pP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Hình</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ảnh</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trực</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quan</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mô</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tả</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đặc</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tính</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hà</a:t>
            </a:r>
            <a:r>
              <a:rPr lang="en-US" sz="2000" dirty="0" err="1">
                <a:solidFill>
                  <a:schemeClr val="bg1"/>
                </a:solidFill>
                <a:latin typeface="Cambria" panose="02040503050406030204" pitchFamily="18" charset="0"/>
                <a:ea typeface="Times New Roman" panose="02020603050405020304" pitchFamily="18" charset="0"/>
                <a:cs typeface="Times New Roman" panose="02020603050405020304" pitchFamily="18" charset="0"/>
              </a:rPr>
              <a:t>m</a:t>
            </a:r>
            <a:r>
              <a:rPr lang="en-US" sz="2000" dirty="0">
                <a:solidFill>
                  <a:schemeClr val="bg1"/>
                </a:solidFill>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latin typeface="Cambria" panose="02040503050406030204" pitchFamily="18" charset="0"/>
                <a:ea typeface="Times New Roman" panose="02020603050405020304" pitchFamily="18" charset="0"/>
                <a:cs typeface="Times New Roman" panose="02020603050405020304" pitchFamily="18" charset="0"/>
              </a:rPr>
              <a:t>băm</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TextBox 37">
            <a:extLst>
              <a:ext uri="{FF2B5EF4-FFF2-40B4-BE49-F238E27FC236}">
                <a16:creationId xmlns:a16="http://schemas.microsoft.com/office/drawing/2014/main" id="{7CE2B185-6808-90C6-FDF3-7AFC13993698}"/>
              </a:ext>
            </a:extLst>
          </p:cNvPr>
          <p:cNvSpPr txBox="1"/>
          <p:nvPr/>
        </p:nvSpPr>
        <p:spPr>
          <a:xfrm>
            <a:off x="781431" y="643466"/>
            <a:ext cx="970226" cy="991055"/>
          </a:xfrm>
          <a:prstGeom prst="rect">
            <a:avLst/>
          </a:prstGeom>
          <a:noFill/>
        </p:spPr>
        <p:txBody>
          <a:bodyPr wrap="none" anchor="ctr">
            <a:noAutofit/>
          </a:bodyPr>
          <a:lstStyle/>
          <a:p>
            <a:pPr algn="ctr" defTabSz="1175772">
              <a:spcAft>
                <a:spcPts val="604"/>
              </a:spcAft>
            </a:pPr>
            <a:r>
              <a:rPr lang="en-US" altLang="zh-CN" sz="450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2F438CF0-C736-7D8D-5B35-1AA03A70BBF1}"/>
              </a:ext>
            </a:extLst>
          </p:cNvPr>
          <p:cNvSpPr txBox="1"/>
          <p:nvPr/>
        </p:nvSpPr>
        <p:spPr>
          <a:xfrm>
            <a:off x="1367827" y="704416"/>
            <a:ext cx="4051349" cy="869158"/>
          </a:xfrm>
          <a:prstGeom prst="rect">
            <a:avLst/>
          </a:prstGeom>
          <a:noFill/>
        </p:spPr>
        <p:txBody>
          <a:bodyPr wrap="none" lIns="466088" tIns="0" rIns="0" bIns="0" anchor="ctr" anchorCtr="0">
            <a:normAutofit/>
          </a:bodyPr>
          <a:lstStyle/>
          <a:p>
            <a:pPr defTabSz="1175772">
              <a:spcAft>
                <a:spcPts val="604"/>
              </a:spcAft>
            </a:pPr>
            <a:r>
              <a:rPr lang="en-US" altLang="zh-CN" sz="3937"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pic>
        <p:nvPicPr>
          <p:cNvPr id="8" name="Picture 7">
            <a:extLst>
              <a:ext uri="{FF2B5EF4-FFF2-40B4-BE49-F238E27FC236}">
                <a16:creationId xmlns:a16="http://schemas.microsoft.com/office/drawing/2014/main" id="{59C62DCC-B49B-E4F0-AE0C-D868E599C6FF}"/>
              </a:ext>
            </a:extLst>
          </p:cNvPr>
          <p:cNvPicPr>
            <a:picLocks noChangeAspect="1"/>
          </p:cNvPicPr>
          <p:nvPr/>
        </p:nvPicPr>
        <p:blipFill>
          <a:blip r:embed="rId2"/>
          <a:stretch>
            <a:fillRect/>
          </a:stretch>
        </p:blipFill>
        <p:spPr>
          <a:xfrm>
            <a:off x="3076575" y="2314299"/>
            <a:ext cx="6038850" cy="4063643"/>
          </a:xfrm>
          <a:prstGeom prst="rect">
            <a:avLst/>
          </a:prstGeom>
        </p:spPr>
      </p:pic>
    </p:spTree>
    <p:extLst>
      <p:ext uri="{BB962C8B-B14F-4D97-AF65-F5344CB8AC3E}">
        <p14:creationId xmlns:p14="http://schemas.microsoft.com/office/powerpoint/2010/main" val="177137932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F73BB82-C1A1-BA79-0FBB-F67B50879721}"/>
              </a:ext>
            </a:extLst>
          </p:cNvPr>
          <p:cNvSpPr txBox="1"/>
          <p:nvPr/>
        </p:nvSpPr>
        <p:spPr>
          <a:xfrm>
            <a:off x="596589" y="1227992"/>
            <a:ext cx="1042037" cy="1064408"/>
          </a:xfrm>
          <a:prstGeom prst="rect">
            <a:avLst/>
          </a:prstGeom>
          <a:noFill/>
        </p:spPr>
        <p:txBody>
          <a:bodyPr wrap="none" anchor="ctr">
            <a:noAutofit/>
          </a:bodyPr>
          <a:lstStyle/>
          <a:p>
            <a:pPr algn="ctr" defTabSz="1263955">
              <a:spcAft>
                <a:spcPts val="649"/>
              </a:spcAft>
            </a:pPr>
            <a:r>
              <a:rPr lang="en-US" altLang="zh-CN" sz="4838"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9C96F7D-2D25-4576-BCC2-EBA0160A4925}"/>
              </a:ext>
            </a:extLst>
          </p:cNvPr>
          <p:cNvSpPr txBox="1"/>
          <p:nvPr/>
        </p:nvSpPr>
        <p:spPr>
          <a:xfrm>
            <a:off x="1226387" y="1293453"/>
            <a:ext cx="4351208" cy="933488"/>
          </a:xfrm>
          <a:prstGeom prst="rect">
            <a:avLst/>
          </a:prstGeom>
          <a:noFill/>
        </p:spPr>
        <p:txBody>
          <a:bodyPr wrap="none" lIns="466088" tIns="0" rIns="0" bIns="0" anchor="ctr" anchorCtr="0">
            <a:normAutofit/>
          </a:bodyPr>
          <a:lstStyle/>
          <a:p>
            <a:pPr defTabSz="1263955">
              <a:spcAft>
                <a:spcPts val="649"/>
              </a:spcAft>
            </a:pPr>
            <a:r>
              <a:rPr lang="en-US" altLang="zh-CN" sz="4232"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a:t>
            </a:r>
            <a:r>
              <a:rPr lang="en-US" altLang="zh-CN" sz="4232" b="1" kern="1200"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 </a:t>
            </a:r>
            <a:r>
              <a:rPr lang="en-US" altLang="zh-CN" sz="4232"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toán</a:t>
            </a:r>
            <a:r>
              <a:rPr lang="en-US" altLang="zh-CN" sz="4232" b="1" kern="1200"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 </a:t>
            </a:r>
            <a:r>
              <a:rPr lang="en-US" altLang="zh-CN" sz="4232"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xáo</a:t>
            </a:r>
            <a:r>
              <a:rPr lang="en-US" altLang="zh-CN" sz="4232" b="1" kern="1200"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 </a:t>
            </a:r>
            <a:r>
              <a:rPr lang="en-US" altLang="zh-CN" sz="4232"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trộn</a:t>
            </a:r>
            <a:endParaRPr lang="en-US" altLang="zh-CN" sz="3281" b="1" kern="1200"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E4F1C397-6AEF-6289-1824-03D70CBC24B9}"/>
              </a:ext>
            </a:extLst>
          </p:cNvPr>
          <p:cNvSpPr txBox="1"/>
          <p:nvPr/>
        </p:nvSpPr>
        <p:spPr>
          <a:xfrm>
            <a:off x="690345" y="2357861"/>
            <a:ext cx="10811310" cy="3007170"/>
          </a:xfrm>
          <a:prstGeom prst="rect">
            <a:avLst/>
          </a:prstGeom>
          <a:noFill/>
        </p:spPr>
        <p:txBody>
          <a:bodyPr wrap="square">
            <a:spAutoFit/>
          </a:bodyPr>
          <a:lstStyle/>
          <a:p>
            <a:pPr algn="just" defTabSz="1179576">
              <a:lnSpc>
                <a:spcPct val="150000"/>
              </a:lnSpc>
              <a:spcAft>
                <a:spcPts val="600"/>
              </a:spcAft>
            </a:pPr>
            <a:r>
              <a:rPr lang="en-US" sz="2580" kern="1200" dirty="0" err="1">
                <a:solidFill>
                  <a:schemeClr val="bg1"/>
                </a:solidFill>
                <a:latin typeface="Times New Roman" panose="02020603050405020304" pitchFamily="18" charset="0"/>
                <a:ea typeface="+mn-ea"/>
                <a:cs typeface="+mn-cs"/>
              </a:rPr>
              <a:t>Thuật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toán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xáo</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trộn</a:t>
            </a:r>
            <a:r>
              <a:rPr lang="en-US" sz="2580" kern="1200" dirty="0">
                <a:solidFill>
                  <a:schemeClr val="bg1"/>
                </a:solidFill>
                <a:latin typeface="Times New Roman" panose="02020603050405020304" pitchFamily="18" charset="0"/>
                <a:ea typeface="+mn-ea"/>
                <a:cs typeface="+mn-cs"/>
              </a:rPr>
              <a:t> là </a:t>
            </a:r>
            <a:r>
              <a:rPr lang="en-US" sz="2580" kern="1200" dirty="0" err="1">
                <a:solidFill>
                  <a:schemeClr val="bg1"/>
                </a:solidFill>
                <a:latin typeface="Times New Roman" panose="02020603050405020304" pitchFamily="18" charset="0"/>
                <a:ea typeface="+mn-ea"/>
                <a:cs typeface="+mn-cs"/>
              </a:rPr>
              <a:t>một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thuật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toán</a:t>
            </a:r>
            <a:r>
              <a:rPr lang="en-US" sz="2580" kern="1200" dirty="0">
                <a:solidFill>
                  <a:schemeClr val="bg1"/>
                </a:solidFill>
                <a:latin typeface="Times New Roman" panose="02020603050405020304" pitchFamily="18" charset="0"/>
                <a:ea typeface="+mn-ea"/>
                <a:cs typeface="+mn-cs"/>
              </a:rPr>
              <a:t> được </a:t>
            </a:r>
            <a:r>
              <a:rPr lang="en-US" sz="2580" kern="1200" dirty="0" err="1">
                <a:solidFill>
                  <a:schemeClr val="bg1"/>
                </a:solidFill>
                <a:latin typeface="Times New Roman" panose="02020603050405020304" pitchFamily="18" charset="0"/>
                <a:ea typeface="+mn-ea"/>
                <a:cs typeface="+mn-cs"/>
              </a:rPr>
              <a:t>sử</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dụng</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để</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sắp</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xếp</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ngẫu</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nhiên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các</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phần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tử</a:t>
            </a:r>
            <a:r>
              <a:rPr lang="en-US" sz="2580" kern="1200" dirty="0">
                <a:solidFill>
                  <a:schemeClr val="bg1"/>
                </a:solidFill>
                <a:latin typeface="Times New Roman" panose="02020603050405020304" pitchFamily="18" charset="0"/>
                <a:ea typeface="+mn-ea"/>
                <a:cs typeface="+mn-cs"/>
              </a:rPr>
              <a:t> trong </a:t>
            </a:r>
            <a:r>
              <a:rPr lang="en-US" sz="2580" kern="1200" dirty="0" err="1">
                <a:solidFill>
                  <a:schemeClr val="bg1"/>
                </a:solidFill>
                <a:latin typeface="Times New Roman" panose="02020603050405020304" pitchFamily="18" charset="0"/>
                <a:ea typeface="+mn-ea"/>
                <a:cs typeface="+mn-cs"/>
              </a:rPr>
              <a:t>một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danh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sách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hoặc</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một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tập</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hợp</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Mục</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đích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của</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thuật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toán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này</a:t>
            </a:r>
            <a:r>
              <a:rPr lang="en-US" sz="2580" kern="1200" dirty="0">
                <a:solidFill>
                  <a:schemeClr val="bg1"/>
                </a:solidFill>
                <a:latin typeface="Times New Roman" panose="02020603050405020304" pitchFamily="18" charset="0"/>
                <a:ea typeface="+mn-ea"/>
                <a:cs typeface="+mn-cs"/>
              </a:rPr>
              <a:t> là </a:t>
            </a:r>
            <a:r>
              <a:rPr lang="en-US" sz="2580" kern="1200" dirty="0" err="1">
                <a:solidFill>
                  <a:schemeClr val="bg1"/>
                </a:solidFill>
                <a:latin typeface="Times New Roman" panose="02020603050405020304" pitchFamily="18" charset="0"/>
                <a:ea typeface="+mn-ea"/>
                <a:cs typeface="+mn-cs"/>
              </a:rPr>
              <a:t>tạo</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ra</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một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thứ</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tự</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ngẫu</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nhiên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của</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các</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phần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tử</a:t>
            </a:r>
            <a:r>
              <a:rPr lang="en-US" sz="2580" kern="1200" dirty="0">
                <a:solidFill>
                  <a:schemeClr val="bg1"/>
                </a:solidFill>
                <a:latin typeface="Times New Roman" panose="02020603050405020304" pitchFamily="18" charset="0"/>
                <a:ea typeface="+mn-ea"/>
                <a:cs typeface="+mn-cs"/>
              </a:rPr>
              <a:t> trong </a:t>
            </a:r>
            <a:r>
              <a:rPr lang="en-US" sz="2580" kern="1200" dirty="0" err="1">
                <a:solidFill>
                  <a:schemeClr val="bg1"/>
                </a:solidFill>
                <a:latin typeface="Times New Roman" panose="02020603050405020304" pitchFamily="18" charset="0"/>
                <a:ea typeface="+mn-ea"/>
                <a:cs typeface="+mn-cs"/>
              </a:rPr>
              <a:t>danh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sách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không</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giống</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nhau</a:t>
            </a:r>
            <a:r>
              <a:rPr lang="en-US" sz="2580" kern="1200" dirty="0">
                <a:solidFill>
                  <a:schemeClr val="bg1"/>
                </a:solidFill>
                <a:latin typeface="Times New Roman" panose="02020603050405020304" pitchFamily="18" charset="0"/>
                <a:ea typeface="+mn-ea"/>
                <a:cs typeface="+mn-cs"/>
              </a:rPr>
              <a:t> so với </a:t>
            </a:r>
            <a:r>
              <a:rPr lang="en-US" sz="2580" kern="1200" dirty="0" err="1">
                <a:solidFill>
                  <a:schemeClr val="bg1"/>
                </a:solidFill>
                <a:latin typeface="Times New Roman" panose="02020603050405020304" pitchFamily="18" charset="0"/>
                <a:ea typeface="+mn-ea"/>
                <a:cs typeface="+mn-cs"/>
              </a:rPr>
              <a:t>thứ</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tự</a:t>
            </a:r>
            <a:r>
              <a:rPr lang="en-US" sz="2580" kern="1200" dirty="0">
                <a:solidFill>
                  <a:schemeClr val="bg1"/>
                </a:solidFill>
                <a:latin typeface="Times New Roman" panose="02020603050405020304" pitchFamily="18" charset="0"/>
                <a:ea typeface="+mn-ea"/>
                <a:cs typeface="+mn-cs"/>
              </a:rPr>
              <a:t> ban đầu. Trong </a:t>
            </a:r>
            <a:r>
              <a:rPr lang="en-US" sz="2580" kern="1200" dirty="0" err="1">
                <a:solidFill>
                  <a:schemeClr val="bg1"/>
                </a:solidFill>
                <a:latin typeface="Times New Roman" panose="02020603050405020304" pitchFamily="18" charset="0"/>
                <a:ea typeface="+mn-ea"/>
                <a:cs typeface="+mn-cs"/>
              </a:rPr>
              <a:t>chương</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trình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thi</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trắc</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nghiệm</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thuật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toán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xáo</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trộn</a:t>
            </a:r>
            <a:r>
              <a:rPr lang="en-US" sz="2580" kern="1200" dirty="0">
                <a:solidFill>
                  <a:schemeClr val="bg1"/>
                </a:solidFill>
                <a:latin typeface="Times New Roman" panose="02020603050405020304" pitchFamily="18" charset="0"/>
                <a:ea typeface="+mn-ea"/>
                <a:cs typeface="+mn-cs"/>
              </a:rPr>
              <a:t> Fisher-Yates được </a:t>
            </a:r>
            <a:r>
              <a:rPr lang="en-US" sz="2580" kern="1200" dirty="0" err="1">
                <a:solidFill>
                  <a:schemeClr val="bg1"/>
                </a:solidFill>
                <a:latin typeface="Times New Roman" panose="02020603050405020304" pitchFamily="18" charset="0"/>
                <a:ea typeface="+mn-ea"/>
                <a:cs typeface="+mn-cs"/>
              </a:rPr>
              <a:t>sử</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dụng</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để</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xáo</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trộn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thứ</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tự</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câu</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hỏi</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khi</a:t>
            </a:r>
            <a:r>
              <a:rPr lang="en-US" sz="2580" kern="1200" dirty="0">
                <a:solidFill>
                  <a:schemeClr val="bg1"/>
                </a:solidFill>
                <a:latin typeface="Times New Roman" panose="02020603050405020304" pitchFamily="18" charset="0"/>
                <a:ea typeface="+mn-ea"/>
                <a:cs typeface="+mn-cs"/>
              </a:rPr>
              <a:t> sinh </a:t>
            </a:r>
            <a:r>
              <a:rPr lang="en-US" sz="2580" kern="1200" dirty="0" err="1">
                <a:solidFill>
                  <a:schemeClr val="bg1"/>
                </a:solidFill>
                <a:latin typeface="Times New Roman" panose="02020603050405020304" pitchFamily="18" charset="0"/>
                <a:ea typeface="+mn-ea"/>
                <a:cs typeface="+mn-cs"/>
              </a:rPr>
              <a:t>viên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làm</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bài</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thi</a:t>
            </a:r>
            <a:r>
              <a:rPr lang="en-US" sz="2580" kern="1200" dirty="0">
                <a:solidFill>
                  <a:schemeClr val="bg1"/>
                </a:solidFill>
                <a:latin typeface="Times New Roman" panose="02020603050405020304" pitchFamily="18" charset="0"/>
                <a:ea typeface="+mn-ea"/>
                <a:cs typeface="+mn-cs"/>
              </a:rPr>
              <a:t>.</a:t>
            </a:r>
            <a:endParaRPr lang="en-US" sz="2000" dirty="0">
              <a:solidFill>
                <a:schemeClr val="bg1"/>
              </a:solidFill>
            </a:endParaRPr>
          </a:p>
        </p:txBody>
      </p:sp>
    </p:spTree>
    <p:extLst>
      <p:ext uri="{BB962C8B-B14F-4D97-AF65-F5344CB8AC3E}">
        <p14:creationId xmlns:p14="http://schemas.microsoft.com/office/powerpoint/2010/main" val="3537206793"/>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180193" y="3011611"/>
            <a:ext cx="6442779" cy="834777"/>
          </a:xfrm>
          <a:prstGeom prst="rect">
            <a:avLst/>
          </a:prstGeom>
          <a:noFill/>
        </p:spPr>
        <p:txBody>
          <a:bodyPr wrap="square" lIns="95185" tIns="47592" rIns="95185" bIns="47592" rtlCol="0">
            <a:spAutoFit/>
          </a:bodyPr>
          <a:lstStyle/>
          <a:p>
            <a:r>
              <a:rPr lang="en-US" altLang="zh-CN" sz="4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CHẠY THỬ NGHIỆM </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1787543" y="2493199"/>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06</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3626843" y="272951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316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100420" y="2999780"/>
            <a:ext cx="4404404" cy="1019443"/>
          </a:xfrm>
          <a:prstGeom prst="rect">
            <a:avLst/>
          </a:prstGeom>
          <a:noFill/>
        </p:spPr>
        <p:txBody>
          <a:bodyPr wrap="square" lIns="95185" tIns="47592" rIns="95185" bIns="47592" rtlCol="0">
            <a:spAutoFit/>
          </a:bodyPr>
          <a:lstStyle/>
          <a:p>
            <a:r>
              <a:rPr lang="en-US" altLang="zh-CN" sz="60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KẾT LUẬN</a:t>
            </a:r>
            <a:endParaRPr lang="zh-CN" altLang="en-US" sz="6000" dirty="0">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06283" y="2492877"/>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07</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520666" y="2729194"/>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6102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9C5157-4698-07A3-88CD-9A96DFBFC065}"/>
              </a:ext>
            </a:extLst>
          </p:cNvPr>
          <p:cNvSpPr txBox="1"/>
          <p:nvPr/>
        </p:nvSpPr>
        <p:spPr>
          <a:xfrm>
            <a:off x="-204186" y="1540349"/>
            <a:ext cx="12191999" cy="5164875"/>
          </a:xfrm>
          <a:prstGeom prst="rect">
            <a:avLst/>
          </a:prstGeom>
          <a:noFill/>
        </p:spPr>
        <p:txBody>
          <a:bodyPr wrap="square">
            <a:spAutoFit/>
          </a:bodyPr>
          <a:lstStyle/>
          <a:p>
            <a:pPr marL="735965" indent="-285750" algn="just">
              <a:lnSpc>
                <a:spcPct val="150000"/>
              </a:lnSpc>
              <a:spcAft>
                <a:spcPts val="1000"/>
              </a:spcAft>
              <a:buFont typeface="Arial" panose="020B0604020202020204" pitchFamily="34" charset="0"/>
              <a:buChar char="•"/>
              <a:tabLst>
                <a:tab pos="450215" algn="l"/>
              </a:tabLst>
            </a:pP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thống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trắc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nghiệm</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là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một</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dự</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án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đầy</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tiềm</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năng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mang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lại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nhiều</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lợi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ích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thiết</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thực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cho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nền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giáo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dục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xã</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hội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Với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tính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mới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mẻ</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sáng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tạo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khả</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cao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thống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này</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không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chỉ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giúp</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chuẩn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hóa</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các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kỳ</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mà còn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tạo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ra</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những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trải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nghiệm</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học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tập</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hiện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đại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hiệu</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quả</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hơn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cho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học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sinh, sinh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viên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735965" indent="-285750" algn="just">
              <a:lnSpc>
                <a:spcPct val="150000"/>
              </a:lnSpc>
              <a:spcAft>
                <a:spcPts val="1000"/>
              </a:spcAft>
              <a:buFont typeface="Arial" panose="020B0604020202020204" pitchFamily="34" charset="0"/>
              <a:buChar char="•"/>
              <a:tabLst>
                <a:tab pos="450215" algn="l"/>
              </a:tabLst>
            </a:pP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Việc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ứng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dụng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rộng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rãi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của</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thống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trong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nhiều</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lĩnh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vực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không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chỉ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giúp</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tiết</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kiệm</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chi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phí</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nguồn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lực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mà còn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đảm</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bảo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tính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công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bằng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minh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bạch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trong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quá</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trình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đánh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giá</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735965" indent="-285750" algn="just">
              <a:lnSpc>
                <a:spcPct val="150000"/>
              </a:lnSpc>
              <a:spcAft>
                <a:spcPts val="1000"/>
              </a:spcAft>
              <a:buFont typeface="Arial" panose="020B0604020202020204" pitchFamily="34" charset="0"/>
              <a:buChar char="•"/>
              <a:tabLst>
                <a:tab pos="450215" algn="l"/>
              </a:tabLst>
            </a:pPr>
            <a:r>
              <a:rPr lang="en-US" sz="2000" dirty="0">
                <a:solidFill>
                  <a:schemeClr val="bg1"/>
                </a:solidFill>
                <a:effectLst/>
                <a:latin typeface="Times New Roman" panose="02020603050405020304" pitchFamily="18" charset="0"/>
                <a:ea typeface="Times New Roman" panose="02020603050405020304" pitchFamily="18" charset="0"/>
              </a:rPr>
              <a:t>Đầu </a:t>
            </a:r>
            <a:r>
              <a:rPr lang="en-US" sz="2000" dirty="0" err="1">
                <a:solidFill>
                  <a:schemeClr val="bg1"/>
                </a:solidFill>
                <a:effectLst/>
                <a:latin typeface="Times New Roman" panose="02020603050405020304" pitchFamily="18" charset="0"/>
                <a:ea typeface="Times New Roman" panose="02020603050405020304" pitchFamily="18" charset="0"/>
              </a:rPr>
              <a:t>tư</a:t>
            </a:r>
            <a:r>
              <a:rPr lang="en-US" sz="2000" dirty="0">
                <a:solidFill>
                  <a:schemeClr val="bg1"/>
                </a:solidFill>
                <a:effectLst/>
                <a:latin typeface="Times New Roman" panose="02020603050405020304" pitchFamily="18" charset="0"/>
                <a:ea typeface="Times New Roman" panose="02020603050405020304" pitchFamily="18" charset="0"/>
              </a:rPr>
              <a:t> vào </a:t>
            </a:r>
            <a:r>
              <a:rPr lang="en-US" sz="2000" dirty="0" err="1">
                <a:solidFill>
                  <a:schemeClr val="bg1"/>
                </a:solidFill>
                <a:effectLst/>
                <a:latin typeface="Times New Roman" panose="02020603050405020304" pitchFamily="18" charset="0"/>
                <a:ea typeface="Times New Roman" panose="02020603050405020304" pitchFamily="18" charset="0"/>
              </a:rPr>
              <a:t>nghiên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cứu</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phát</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triển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hệ</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thống</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thi</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trắc</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nghiệm</a:t>
            </a:r>
            <a:r>
              <a:rPr lang="en-US" sz="2000" dirty="0">
                <a:solidFill>
                  <a:schemeClr val="bg1"/>
                </a:solidFill>
                <a:effectLst/>
                <a:latin typeface="Times New Roman" panose="02020603050405020304" pitchFamily="18" charset="0"/>
                <a:ea typeface="Times New Roman" panose="02020603050405020304" pitchFamily="18" charset="0"/>
              </a:rPr>
              <a:t> là </a:t>
            </a:r>
            <a:r>
              <a:rPr lang="en-US" sz="2000" dirty="0" err="1">
                <a:solidFill>
                  <a:schemeClr val="bg1"/>
                </a:solidFill>
                <a:effectLst/>
                <a:latin typeface="Times New Roman" panose="02020603050405020304" pitchFamily="18" charset="0"/>
                <a:ea typeface="Times New Roman" panose="02020603050405020304" pitchFamily="18" charset="0"/>
              </a:rPr>
              <a:t>một</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bước</a:t>
            </a:r>
            <a:r>
              <a:rPr lang="en-US" sz="2000" dirty="0">
                <a:solidFill>
                  <a:schemeClr val="bg1"/>
                </a:solidFill>
                <a:effectLst/>
                <a:latin typeface="Times New Roman" panose="02020603050405020304" pitchFamily="18" charset="0"/>
                <a:ea typeface="Times New Roman" panose="02020603050405020304" pitchFamily="18" charset="0"/>
              </a:rPr>
              <a:t> đi </a:t>
            </a:r>
            <a:r>
              <a:rPr lang="en-US" sz="2000" dirty="0" err="1">
                <a:solidFill>
                  <a:schemeClr val="bg1"/>
                </a:solidFill>
                <a:effectLst/>
                <a:latin typeface="Times New Roman" panose="02020603050405020304" pitchFamily="18" charset="0"/>
                <a:ea typeface="Times New Roman" panose="02020603050405020304" pitchFamily="18" charset="0"/>
              </a:rPr>
              <a:t>chiến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lược</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góp</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phần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nâng</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cao</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chất</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lượng</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giáo</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dục</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đào</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tạo</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nhân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lực</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chất</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lượng</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cao</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thúc</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đẩy</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sự</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phát</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triển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kinh</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tế</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xã</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hội</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bền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vững</a:t>
            </a:r>
            <a:r>
              <a:rPr lang="en-US" sz="2000" dirty="0">
                <a:solidFill>
                  <a:schemeClr val="bg1"/>
                </a:solidFill>
                <a:effectLst/>
                <a:latin typeface="Times New Roman" panose="02020603050405020304" pitchFamily="18" charset="0"/>
                <a:ea typeface="Times New Roman" panose="02020603050405020304" pitchFamily="18" charset="0"/>
              </a:rPr>
              <a:t>. </a:t>
            </a:r>
          </a:p>
          <a:p>
            <a:pPr marL="735965" indent="-285750" algn="just">
              <a:lnSpc>
                <a:spcPct val="150000"/>
              </a:lnSpc>
              <a:spcAft>
                <a:spcPts val="1000"/>
              </a:spcAft>
              <a:buFont typeface="Arial" panose="020B0604020202020204" pitchFamily="34" charset="0"/>
              <a:buChar char="•"/>
              <a:tabLst>
                <a:tab pos="450215" algn="l"/>
              </a:tabLst>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Với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lợi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ích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rõ</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rệt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tầm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cực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trắc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xứng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đáng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nhận được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tâm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đầu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tổ</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nghiệp</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lĩnh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vực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735965" indent="-285750" algn="just">
              <a:lnSpc>
                <a:spcPct val="150000"/>
              </a:lnSpc>
              <a:spcAft>
                <a:spcPts val="1000"/>
              </a:spcAft>
              <a:buFont typeface="Arial" panose="020B0604020202020204" pitchFamily="34" charset="0"/>
              <a:buChar char="•"/>
              <a:tabLst>
                <a:tab pos="450215" algn="l"/>
              </a:tabLst>
            </a:pP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6" name="文本框 10">
            <a:extLst>
              <a:ext uri="{FF2B5EF4-FFF2-40B4-BE49-F238E27FC236}">
                <a16:creationId xmlns:a16="http://schemas.microsoft.com/office/drawing/2014/main" id="{A0E45652-2F23-7520-CFCD-084EC85FFEC1}"/>
              </a:ext>
            </a:extLst>
          </p:cNvPr>
          <p:cNvSpPr txBox="1"/>
          <p:nvPr/>
        </p:nvSpPr>
        <p:spPr>
          <a:xfrm>
            <a:off x="4538814" y="310589"/>
            <a:ext cx="3281211" cy="923330"/>
          </a:xfrm>
          <a:prstGeom prst="rect">
            <a:avLst/>
          </a:prstGeom>
          <a:noFill/>
        </p:spPr>
        <p:txBody>
          <a:bodyPr wrap="square" rtlCol="0">
            <a:spAutoFit/>
          </a:bodyPr>
          <a:lstStyle/>
          <a:p>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Kết</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luận</a:t>
            </a:r>
            <a:endParaRPr lang="zh-CN" altLang="en-US"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spTree>
    <p:extLst>
      <p:ext uri="{BB962C8B-B14F-4D97-AF65-F5344CB8AC3E}">
        <p14:creationId xmlns:p14="http://schemas.microsoft.com/office/powerpoint/2010/main" val="8191586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1000"/>
                                        <p:tgtEl>
                                          <p:spTgt spid="4">
                                            <p:txEl>
                                              <p:pRg st="2" end="2"/>
                                            </p:txEl>
                                          </p:spTgt>
                                        </p:tgtEl>
                                      </p:cBhvr>
                                    </p:animEffect>
                                    <p:anim calcmode="lin" valueType="num">
                                      <p:cBhvr>
                                        <p:cTn id="2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1000"/>
                                        <p:tgtEl>
                                          <p:spTgt spid="4">
                                            <p:txEl>
                                              <p:pRg st="3" end="3"/>
                                            </p:txEl>
                                          </p:spTgt>
                                        </p:tgtEl>
                                      </p:cBhvr>
                                    </p:animEffect>
                                    <p:anim calcmode="lin" valueType="num">
                                      <p:cBhvr>
                                        <p:cTn id="3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cxnSp>
        <p:nvCxnSpPr>
          <p:cNvPr id="17" name="Straight Connector 16">
            <a:extLst>
              <a:ext uri="{FF2B5EF4-FFF2-40B4-BE49-F238E27FC236}">
                <a16:creationId xmlns:a16="http://schemas.microsoft.com/office/drawing/2014/main" id="{02E9B2EE-76CA-47F3-9977-3F2FCB7FD2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739239"/>
            <a:ext cx="0" cy="320040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52493E1-84E2-308A-3017-A2F9F745EA13}"/>
              </a:ext>
            </a:extLst>
          </p:cNvPr>
          <p:cNvPicPr>
            <a:picLocks noChangeAspect="1"/>
          </p:cNvPicPr>
          <p:nvPr/>
        </p:nvPicPr>
        <p:blipFill>
          <a:blip r:embed="rId3"/>
          <a:stretch>
            <a:fillRect/>
          </a:stretch>
        </p:blipFill>
        <p:spPr>
          <a:xfrm>
            <a:off x="6536793" y="1119335"/>
            <a:ext cx="4440208" cy="4440208"/>
          </a:xfrm>
          <a:prstGeom prst="rect">
            <a:avLst/>
          </a:prstGeom>
        </p:spPr>
      </p:pic>
      <p:pic>
        <p:nvPicPr>
          <p:cNvPr id="8" name="Picture 7">
            <a:extLst>
              <a:ext uri="{FF2B5EF4-FFF2-40B4-BE49-F238E27FC236}">
                <a16:creationId xmlns:a16="http://schemas.microsoft.com/office/drawing/2014/main" id="{45B6F64D-24D3-19B0-10C8-1B9AE651A7E3}"/>
              </a:ext>
            </a:extLst>
          </p:cNvPr>
          <p:cNvPicPr>
            <a:picLocks noChangeAspect="1"/>
          </p:cNvPicPr>
          <p:nvPr/>
        </p:nvPicPr>
        <p:blipFill>
          <a:blip r:embed="rId4"/>
          <a:stretch>
            <a:fillRect/>
          </a:stretch>
        </p:blipFill>
        <p:spPr>
          <a:xfrm>
            <a:off x="1625480" y="1406768"/>
            <a:ext cx="3921203" cy="3921203"/>
          </a:xfrm>
          <a:prstGeom prst="rect">
            <a:avLst/>
          </a:prstGeom>
        </p:spPr>
      </p:pic>
      <p:sp>
        <p:nvSpPr>
          <p:cNvPr id="9" name="TextBox 8">
            <a:extLst>
              <a:ext uri="{FF2B5EF4-FFF2-40B4-BE49-F238E27FC236}">
                <a16:creationId xmlns:a16="http://schemas.microsoft.com/office/drawing/2014/main" id="{15A5359B-001B-9675-9672-153043160148}"/>
              </a:ext>
            </a:extLst>
          </p:cNvPr>
          <p:cNvSpPr txBox="1"/>
          <p:nvPr/>
        </p:nvSpPr>
        <p:spPr>
          <a:xfrm>
            <a:off x="1625480" y="5496451"/>
            <a:ext cx="3921204" cy="400110"/>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Sơ đồ liên kết bảng</a:t>
            </a:r>
          </a:p>
        </p:txBody>
      </p:sp>
      <p:sp>
        <p:nvSpPr>
          <p:cNvPr id="10" name="TextBox 9">
            <a:extLst>
              <a:ext uri="{FF2B5EF4-FFF2-40B4-BE49-F238E27FC236}">
                <a16:creationId xmlns:a16="http://schemas.microsoft.com/office/drawing/2014/main" id="{9A6533B1-B412-DE81-DE73-049B211615B1}"/>
              </a:ext>
            </a:extLst>
          </p:cNvPr>
          <p:cNvSpPr txBox="1"/>
          <p:nvPr/>
        </p:nvSpPr>
        <p:spPr>
          <a:xfrm>
            <a:off x="6782637" y="5486405"/>
            <a:ext cx="4082472" cy="400110"/>
          </a:xfrm>
          <a:prstGeom prst="rect">
            <a:avLst/>
          </a:prstGeom>
          <a:noFill/>
        </p:spPr>
        <p:txBody>
          <a:bodyPr wrap="square" rtlCol="0">
            <a:spAutoFit/>
          </a:bodyPr>
          <a:lstStyle/>
          <a:p>
            <a:pPr algn="ctr"/>
            <a:r>
              <a:rPr lang="en-US" sz="2000">
                <a:latin typeface="Arial" panose="020B0604020202020204" pitchFamily="34" charset="0"/>
                <a:cs typeface="Arial" panose="020B0604020202020204" pitchFamily="34" charset="0"/>
              </a:rPr>
              <a:t>Github repository</a:t>
            </a:r>
          </a:p>
        </p:txBody>
      </p:sp>
    </p:spTree>
    <p:extLst>
      <p:ext uri="{BB962C8B-B14F-4D97-AF65-F5344CB8AC3E}">
        <p14:creationId xmlns:p14="http://schemas.microsoft.com/office/powerpoint/2010/main" val="2775675851"/>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3">
            <a:extLst>
              <a:ext uri="{FF2B5EF4-FFF2-40B4-BE49-F238E27FC236}">
                <a16:creationId xmlns:a16="http://schemas.microsoft.com/office/drawing/2014/main" id="{BEA490AC-51EF-B73A-CFA9-9B4284223B55}"/>
              </a:ext>
            </a:extLst>
          </p:cNvPr>
          <p:cNvSpPr txBox="1"/>
          <p:nvPr/>
        </p:nvSpPr>
        <p:spPr>
          <a:xfrm flipH="1">
            <a:off x="2299917" y="705282"/>
            <a:ext cx="7592166" cy="1754326"/>
          </a:xfrm>
          <a:prstGeom prst="rect">
            <a:avLst/>
          </a:prstGeom>
          <a:noFill/>
        </p:spPr>
        <p:txBody>
          <a:bodyPr wrap="square" rtlCol="0">
            <a:spAutoFit/>
          </a:bodyPr>
          <a:lstStyle/>
          <a:p>
            <a:pPr algn="ct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Xin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cảm</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ơn</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Cô</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và</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các</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bạn</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đã</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xem</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và</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lắng</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nghe</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bài</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thuyết</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trình</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của</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nhóm</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chúng</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em</a:t>
            </a:r>
            <a:endParaRPr lang="zh-CN" altLang="en-US"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endParaRPr>
          </a:p>
        </p:txBody>
      </p:sp>
      <p:sp>
        <p:nvSpPr>
          <p:cNvPr id="5" name="TextBox 8">
            <a:extLst>
              <a:ext uri="{FF2B5EF4-FFF2-40B4-BE49-F238E27FC236}">
                <a16:creationId xmlns:a16="http://schemas.microsoft.com/office/drawing/2014/main" id="{4AFCCB8D-DC3E-98E8-4E80-6E0A1289B15E}"/>
              </a:ext>
            </a:extLst>
          </p:cNvPr>
          <p:cNvSpPr txBox="1"/>
          <p:nvPr/>
        </p:nvSpPr>
        <p:spPr>
          <a:xfrm>
            <a:off x="1822905" y="2640367"/>
            <a:ext cx="8546190" cy="1819662"/>
          </a:xfrm>
          <a:prstGeom prst="rect">
            <a:avLst/>
          </a:prstGeom>
          <a:noFill/>
        </p:spPr>
        <p:txBody>
          <a:bodyPr wrap="square" lIns="95185" tIns="47592" rIns="95185" bIns="47592" rtlCol="0">
            <a:spAutoFit/>
          </a:bodyPr>
          <a:lstStyle/>
          <a:p>
            <a:pPr algn="just"/>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Đây</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là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bài</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đầu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tiên</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chúng</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em</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cùng</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làm</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nhóm</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xây</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dựng</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và</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thiết</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kế</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nên</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có</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thể</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vẫn</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có</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thiếu</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sót</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nhóm</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chúng</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em</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rất</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mong</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có</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được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sự</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góp</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ý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của</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Cô</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và</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các</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bạn</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a:t>
            </a:r>
          </a:p>
        </p:txBody>
      </p:sp>
      <p:pic>
        <p:nvPicPr>
          <p:cNvPr id="1028" name="Picture 4" descr="powerpoint presentation gif thank you for listening ghim của mommam | My  XXX Hot Girl">
            <a:extLst>
              <a:ext uri="{FF2B5EF4-FFF2-40B4-BE49-F238E27FC236}">
                <a16:creationId xmlns:a16="http://schemas.microsoft.com/office/drawing/2014/main" id="{945488E6-A854-7681-F740-9015A98E9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60029"/>
            <a:ext cx="3104040" cy="239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457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0"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856922" y="2856666"/>
            <a:ext cx="5239857" cy="1111776"/>
          </a:xfrm>
          <a:prstGeom prst="rect">
            <a:avLst/>
          </a:prstGeom>
          <a:noFill/>
        </p:spPr>
        <p:txBody>
          <a:bodyPr wrap="square" lIns="95185" tIns="47592" rIns="95185" bIns="47592" rtlCol="0">
            <a:spAutoFit/>
          </a:bodyPr>
          <a:lstStyle/>
          <a:p>
            <a:r>
              <a:rPr lang="en-US" altLang="zh-CN" sz="66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GIỚI THIỆU</a:t>
            </a:r>
            <a:endParaRPr lang="zh-CN" altLang="en-US" sz="6600" dirty="0">
              <a:solidFill>
                <a:schemeClr val="bg1"/>
              </a:soli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443408" y="2476754"/>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01</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211708" y="2713069"/>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0605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620347" y="812410"/>
            <a:ext cx="559695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65FFE2"/>
                </a:solidFill>
                <a:latin typeface="Arial" panose="020B0604020202020204" pitchFamily="34" charset="0"/>
                <a:cs typeface="Arial" panose="020B0604020202020204" pitchFamily="34" charset="0"/>
              </a:rPr>
              <a:t>TRẮC NGHIỆM LÀ GÌ?</a:t>
            </a:r>
            <a:endParaRPr lang="en-US" sz="4000" b="1" dirty="0">
              <a:solidFill>
                <a:srgbClr val="65FFE2"/>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spcAft>
                <a:spcPts val="1600"/>
              </a:spcAft>
              <a:buNone/>
            </a:pPr>
            <a:r>
              <a:rPr lang="vi-VN" sz="2000">
                <a:solidFill>
                  <a:schemeClr val="bg1"/>
                </a:solidFill>
                <a:ea typeface="Cambria" panose="02040503050406030204" pitchFamily="18" charset="0"/>
              </a:rPr>
              <a:t>Trắc nghiệm là một phương pháp kiểm tra kiến thức hoặc khả năng của một người thông qua việc trả lời một loạt các câu hỏi được chọn từ một danh sách sẵn có. Câu hỏi thường có một hoặc nhiều đáp án chính xác, và người tham gia sẽ chọn phương án mà họ cho là đúng nhất. </a:t>
            </a:r>
            <a:endParaRPr lang="en-US" sz="2000" dirty="0">
              <a:solidFill>
                <a:schemeClr val="bg1"/>
              </a:solidFill>
              <a:ea typeface="Cambria" panose="02040503050406030204" pitchFamily="18" charset="0"/>
            </a:endParaRP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30617979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nodePh="1">
                                  <p:stCondLst>
                                    <p:cond delay="250"/>
                                  </p:stCondLst>
                                  <p:endCondLst>
                                    <p:cond evt="begin" delay="0">
                                      <p:tn val="15"/>
                                    </p:cond>
                                  </p:end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1000"/>
                                        <p:tgtEl>
                                          <p:spTgt spid="9">
                                            <p:txEl>
                                              <p:pRg st="0" end="0"/>
                                            </p:txEl>
                                          </p:spTgt>
                                        </p:tgtEl>
                                      </p:cBhvr>
                                    </p:animEffect>
                                    <p:anim calcmode="lin" valueType="num">
                                      <p:cBhvr>
                                        <p:cTn id="1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1+#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620347" y="812410"/>
            <a:ext cx="559695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65FFE2"/>
                </a:solidFill>
                <a:latin typeface="Arial" panose="020B0604020202020204" pitchFamily="34" charset="0"/>
                <a:cs typeface="Arial" panose="020B0604020202020204" pitchFamily="34" charset="0"/>
              </a:rPr>
              <a:t>TRẮC NGHIỆM LÀ GÌ?</a:t>
            </a: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spcAft>
                <a:spcPts val="1600"/>
              </a:spcAft>
              <a:buNone/>
            </a:pPr>
            <a:r>
              <a:rPr lang="vi-VN" sz="2000" dirty="0">
                <a:solidFill>
                  <a:schemeClr val="bg1"/>
                </a:solidFill>
                <a:ea typeface="Cambria" panose="02040503050406030204" pitchFamily="18" charset="0"/>
              </a:rPr>
              <a:t>Trắc nghiệm có thể được sử dụng trong nhiều lĩnh vực như giáo dục, tuyển dụng, hoặc trong các nghiên cứu khoa học để thu thập dữ liệu và đánh giá hiểu biết hoặc kỹ năng của một người.</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2870908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5"/>
</p:tagLst>
</file>

<file path=ppt/theme/theme1.xml><?xml version="1.0" encoding="utf-8"?>
<a:theme xmlns:a="http://schemas.openxmlformats.org/drawingml/2006/main" name="Office 主题​​">
  <a:themeElements>
    <a:clrScheme name="自定义 117">
      <a:dk1>
        <a:sysClr val="windowText" lastClr="000000"/>
      </a:dk1>
      <a:lt1>
        <a:sysClr val="window" lastClr="FFFFFF"/>
      </a:lt1>
      <a:dk2>
        <a:srgbClr val="44546A"/>
      </a:dk2>
      <a:lt2>
        <a:srgbClr val="E7E6E6"/>
      </a:lt2>
      <a:accent1>
        <a:srgbClr val="04EDC7"/>
      </a:accent1>
      <a:accent2>
        <a:srgbClr val="02B195"/>
      </a:accent2>
      <a:accent3>
        <a:srgbClr val="04EDC7"/>
      </a:accent3>
      <a:accent4>
        <a:srgbClr val="02B195"/>
      </a:accent4>
      <a:accent5>
        <a:srgbClr val="04EDC7"/>
      </a:accent5>
      <a:accent6>
        <a:srgbClr val="02B19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F829C96-02E7-4A2B-B658-ECCFF1E4686B}">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2772</TotalTime>
  <Words>3623</Words>
  <Application>Microsoft Office PowerPoint</Application>
  <PresentationFormat>Widescreen</PresentationFormat>
  <Paragraphs>396</Paragraphs>
  <Slides>69</Slides>
  <Notes>33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69</vt:i4>
      </vt:variant>
    </vt:vector>
  </HeadingPairs>
  <TitlesOfParts>
    <vt:vector size="81" baseType="lpstr">
      <vt:lpstr>等线</vt:lpstr>
      <vt:lpstr>等线 Light</vt:lpstr>
      <vt:lpstr>Arial</vt:lpstr>
      <vt:lpstr>Cambria</vt:lpstr>
      <vt:lpstr>Cascadia Code Light</vt:lpstr>
      <vt:lpstr>Courier New</vt:lpstr>
      <vt:lpstr>Monda</vt:lpstr>
      <vt:lpstr>Noto Sans S Chinese Light</vt:lpstr>
      <vt:lpstr>Symbol</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春晓 孙</dc:creator>
  <cp:lastModifiedBy>Mai Quang Hải</cp:lastModifiedBy>
  <cp:revision>163</cp:revision>
  <dcterms:created xsi:type="dcterms:W3CDTF">2019-02-16T10:31:20Z</dcterms:created>
  <dcterms:modified xsi:type="dcterms:W3CDTF">2024-06-07T03:01:23Z</dcterms:modified>
</cp:coreProperties>
</file>